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4" r:id="rId9"/>
    <p:sldId id="263" r:id="rId10"/>
    <p:sldId id="265" r:id="rId11"/>
    <p:sldId id="266" r:id="rId12"/>
    <p:sldId id="267" r:id="rId13"/>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1" d="100"/>
          <a:sy n="71" d="100"/>
        </p:scale>
        <p:origin x="67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lt-LT" smtClean="0"/>
              <a:t>Spustelėję redag. ruoš. pavad. stilių</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E5B65D7C-84EC-49DA-A226-B69A6B5F067D}" type="datetimeFigureOut">
              <a:rPr lang="lt-LT" smtClean="0"/>
              <a:t>2023-04-24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B9947C2-F65B-42F7-B83F-EC49A693A7E3}" type="slidenum">
              <a:rPr lang="lt-LT" smtClean="0"/>
              <a:t>‹#›</a:t>
            </a:fld>
            <a:endParaRPr lang="lt-LT"/>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16981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nė nuotrauka su antraš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smtClean="0"/>
              <a:t>Spustelėkite piktogr. norėdami įtraukti pav.</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Redaguoti šablono teksto stilius</a:t>
            </a:r>
          </a:p>
        </p:txBody>
      </p:sp>
      <p:sp>
        <p:nvSpPr>
          <p:cNvPr id="3" name="Date Placeholder 2"/>
          <p:cNvSpPr>
            <a:spLocks noGrp="1"/>
          </p:cNvSpPr>
          <p:nvPr>
            <p:ph type="dt" sz="half" idx="10"/>
          </p:nvPr>
        </p:nvSpPr>
        <p:spPr/>
        <p:txBody>
          <a:bodyPr/>
          <a:lstStyle/>
          <a:p>
            <a:fld id="{E5B65D7C-84EC-49DA-A226-B69A6B5F067D}" type="datetimeFigureOut">
              <a:rPr lang="lt-LT" smtClean="0"/>
              <a:t>2023-04-24</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BB9947C2-F65B-42F7-B83F-EC49A693A7E3}" type="slidenum">
              <a:rPr lang="lt-LT" smtClean="0"/>
              <a:t>‹#›</a:t>
            </a:fld>
            <a:endParaRPr lang="lt-LT"/>
          </a:p>
        </p:txBody>
      </p:sp>
    </p:spTree>
    <p:extLst>
      <p:ext uri="{BB962C8B-B14F-4D97-AF65-F5344CB8AC3E}">
        <p14:creationId xmlns:p14="http://schemas.microsoft.com/office/powerpoint/2010/main" val="3579167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lt-LT" smtClean="0"/>
              <a:t>Spustelėję redag. ruoš. pavad. stilių</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E5B65D7C-84EC-49DA-A226-B69A6B5F067D}" type="datetimeFigureOut">
              <a:rPr lang="lt-LT" smtClean="0"/>
              <a:t>2023-04-24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B9947C2-F65B-42F7-B83F-EC49A693A7E3}" type="slidenum">
              <a:rPr lang="lt-LT" smtClean="0"/>
              <a:t>‹#›</a:t>
            </a:fld>
            <a:endParaRPr lang="lt-LT"/>
          </a:p>
        </p:txBody>
      </p:sp>
    </p:spTree>
    <p:extLst>
      <p:ext uri="{BB962C8B-B14F-4D97-AF65-F5344CB8AC3E}">
        <p14:creationId xmlns:p14="http://schemas.microsoft.com/office/powerpoint/2010/main" val="2611281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lt-LT" smtClean="0"/>
              <a:t>Spustelėję redag. ruoš. pavad. stilių</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Redaguoti šablono teksto stilius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E5B65D7C-84EC-49DA-A226-B69A6B5F067D}" type="datetimeFigureOut">
              <a:rPr lang="lt-LT" smtClean="0"/>
              <a:t>2023-04-24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B9947C2-F65B-42F7-B83F-EC49A693A7E3}" type="slidenum">
              <a:rPr lang="lt-LT" smtClean="0"/>
              <a:t>‹#›</a:t>
            </a:fld>
            <a:endParaRPr lang="lt-LT"/>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106279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lt-LT" smtClean="0"/>
              <a:t>Spustelėję redag. ruoš. pavad. stilių</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E5B65D7C-84EC-49DA-A226-B69A6B5F067D}" type="datetimeFigureOut">
              <a:rPr lang="lt-LT" smtClean="0"/>
              <a:t>2023-04-24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B9947C2-F65B-42F7-B83F-EC49A693A7E3}" type="slidenum">
              <a:rPr lang="lt-LT" smtClean="0"/>
              <a:t>‹#›</a:t>
            </a:fld>
            <a:endParaRPr lang="lt-LT"/>
          </a:p>
        </p:txBody>
      </p:sp>
    </p:spTree>
    <p:extLst>
      <p:ext uri="{BB962C8B-B14F-4D97-AF65-F5344CB8AC3E}">
        <p14:creationId xmlns:p14="http://schemas.microsoft.com/office/powerpoint/2010/main" val="40167708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lt-LT" smtClean="0"/>
              <a:t>Spustelėję redag. ruoš. pavad. stilių</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lt-LT" smtClean="0"/>
              <a:t>Redaguoti šablono teksto stilius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E5B65D7C-84EC-49DA-A226-B69A6B5F067D}" type="datetimeFigureOut">
              <a:rPr lang="lt-LT" smtClean="0"/>
              <a:t>2023-04-24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B9947C2-F65B-42F7-B83F-EC49A693A7E3}" type="slidenum">
              <a:rPr lang="lt-LT" smtClean="0"/>
              <a:t>‹#›</a:t>
            </a:fld>
            <a:endParaRPr lang="lt-LT"/>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359151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lt-LT" smtClean="0"/>
              <a:t>Spustelėję redag. ruoš. pavad. stilių</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lt-LT" smtClean="0"/>
              <a:t>Redaguoti šablono teksto stilius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E5B65D7C-84EC-49DA-A226-B69A6B5F067D}" type="datetimeFigureOut">
              <a:rPr lang="lt-LT" smtClean="0"/>
              <a:t>2023-04-24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B9947C2-F65B-42F7-B83F-EC49A693A7E3}" type="slidenum">
              <a:rPr lang="lt-LT" smtClean="0"/>
              <a:t>‹#›</a:t>
            </a:fld>
            <a:endParaRPr lang="lt-LT"/>
          </a:p>
        </p:txBody>
      </p:sp>
    </p:spTree>
    <p:extLst>
      <p:ext uri="{BB962C8B-B14F-4D97-AF65-F5344CB8AC3E}">
        <p14:creationId xmlns:p14="http://schemas.microsoft.com/office/powerpoint/2010/main" val="1507081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lt-LT" smtClean="0"/>
              <a:t>Spustelėję redag. ruoš. pavad. stilių</a:t>
            </a:r>
            <a:endParaRPr lang="en-US" dirty="0"/>
          </a:p>
        </p:txBody>
      </p:sp>
      <p:sp>
        <p:nvSpPr>
          <p:cNvPr id="3" name="Vertical Text Placeholder 2"/>
          <p:cNvSpPr>
            <a:spLocks noGrp="1"/>
          </p:cNvSpPr>
          <p:nvPr>
            <p:ph type="body" orient="vert" idx="1"/>
          </p:nvPr>
        </p:nvSpPr>
        <p:spPr/>
        <p:txBody>
          <a:bodyPr vert="eaVert" ancho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E5B65D7C-84EC-49DA-A226-B69A6B5F067D}" type="datetimeFigureOut">
              <a:rPr lang="lt-LT" smtClean="0"/>
              <a:t>2023-04-24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B9947C2-F65B-42F7-B83F-EC49A693A7E3}" type="slidenum">
              <a:rPr lang="lt-LT" smtClean="0"/>
              <a:t>‹#›</a:t>
            </a:fld>
            <a:endParaRPr lang="lt-LT"/>
          </a:p>
        </p:txBody>
      </p:sp>
    </p:spTree>
    <p:extLst>
      <p:ext uri="{BB962C8B-B14F-4D97-AF65-F5344CB8AC3E}">
        <p14:creationId xmlns:p14="http://schemas.microsoft.com/office/powerpoint/2010/main" val="2363672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E5B65D7C-84EC-49DA-A226-B69A6B5F067D}" type="datetimeFigureOut">
              <a:rPr lang="lt-LT" smtClean="0"/>
              <a:t>2023-04-24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B9947C2-F65B-42F7-B83F-EC49A693A7E3}" type="slidenum">
              <a:rPr lang="lt-LT" smtClean="0"/>
              <a:t>‹#›</a:t>
            </a:fld>
            <a:endParaRPr lang="lt-LT"/>
          </a:p>
        </p:txBody>
      </p:sp>
    </p:spTree>
    <p:extLst>
      <p:ext uri="{BB962C8B-B14F-4D97-AF65-F5344CB8AC3E}">
        <p14:creationId xmlns:p14="http://schemas.microsoft.com/office/powerpoint/2010/main" val="3788645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idx="1"/>
          </p:nvPr>
        </p:nvSpPr>
        <p:spPr/>
        <p:txBody>
          <a:bodyPr anchor="ct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E5B65D7C-84EC-49DA-A226-B69A6B5F067D}" type="datetimeFigureOut">
              <a:rPr lang="lt-LT" smtClean="0"/>
              <a:t>2023-04-24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B9947C2-F65B-42F7-B83F-EC49A693A7E3}" type="slidenum">
              <a:rPr lang="lt-LT" smtClean="0"/>
              <a:t>‹#›</a:t>
            </a:fld>
            <a:endParaRPr lang="lt-LT"/>
          </a:p>
        </p:txBody>
      </p:sp>
    </p:spTree>
    <p:extLst>
      <p:ext uri="{BB962C8B-B14F-4D97-AF65-F5344CB8AC3E}">
        <p14:creationId xmlns:p14="http://schemas.microsoft.com/office/powerpoint/2010/main" val="1912464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lt-LT" smtClean="0"/>
              <a:t>Spustelėję redag. ruoš. pavad. stilių</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E5B65D7C-84EC-49DA-A226-B69A6B5F067D}" type="datetimeFigureOut">
              <a:rPr lang="lt-LT" smtClean="0"/>
              <a:t>2023-04-24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B9947C2-F65B-42F7-B83F-EC49A693A7E3}" type="slidenum">
              <a:rPr lang="lt-LT" smtClean="0"/>
              <a:t>‹#›</a:t>
            </a:fld>
            <a:endParaRPr lang="lt-LT"/>
          </a:p>
        </p:txBody>
      </p:sp>
    </p:spTree>
    <p:extLst>
      <p:ext uri="{BB962C8B-B14F-4D97-AF65-F5344CB8AC3E}">
        <p14:creationId xmlns:p14="http://schemas.microsoft.com/office/powerpoint/2010/main" val="2922049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Date Placeholder 4"/>
          <p:cNvSpPr>
            <a:spLocks noGrp="1"/>
          </p:cNvSpPr>
          <p:nvPr>
            <p:ph type="dt" sz="half" idx="10"/>
          </p:nvPr>
        </p:nvSpPr>
        <p:spPr/>
        <p:txBody>
          <a:bodyPr/>
          <a:lstStyle/>
          <a:p>
            <a:fld id="{E5B65D7C-84EC-49DA-A226-B69A6B5F067D}" type="datetimeFigureOut">
              <a:rPr lang="lt-LT" smtClean="0"/>
              <a:t>2023-04-24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BB9947C2-F65B-42F7-B83F-EC49A693A7E3}" type="slidenum">
              <a:rPr lang="lt-LT" smtClean="0"/>
              <a:t>‹#›</a:t>
            </a:fld>
            <a:endParaRPr lang="lt-LT"/>
          </a:p>
        </p:txBody>
      </p:sp>
    </p:spTree>
    <p:extLst>
      <p:ext uri="{BB962C8B-B14F-4D97-AF65-F5344CB8AC3E}">
        <p14:creationId xmlns:p14="http://schemas.microsoft.com/office/powerpoint/2010/main" val="2016296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Spustelėję redag. ruoš. pavad. stilių</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7" name="Date Placeholder 6"/>
          <p:cNvSpPr>
            <a:spLocks noGrp="1"/>
          </p:cNvSpPr>
          <p:nvPr>
            <p:ph type="dt" sz="half" idx="10"/>
          </p:nvPr>
        </p:nvSpPr>
        <p:spPr/>
        <p:txBody>
          <a:bodyPr/>
          <a:lstStyle/>
          <a:p>
            <a:fld id="{E5B65D7C-84EC-49DA-A226-B69A6B5F067D}" type="datetimeFigureOut">
              <a:rPr lang="lt-LT" smtClean="0"/>
              <a:t>2023-04-24</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BB9947C2-F65B-42F7-B83F-EC49A693A7E3}" type="slidenum">
              <a:rPr lang="lt-LT" smtClean="0"/>
              <a:t>‹#›</a:t>
            </a:fld>
            <a:endParaRPr lang="lt-LT"/>
          </a:p>
        </p:txBody>
      </p:sp>
    </p:spTree>
    <p:extLst>
      <p:ext uri="{BB962C8B-B14F-4D97-AF65-F5344CB8AC3E}">
        <p14:creationId xmlns:p14="http://schemas.microsoft.com/office/powerpoint/2010/main" val="751855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E5B65D7C-84EC-49DA-A226-B69A6B5F067D}" type="datetimeFigureOut">
              <a:rPr lang="lt-LT" smtClean="0"/>
              <a:t>2023-04-24</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BB9947C2-F65B-42F7-B83F-EC49A693A7E3}" type="slidenum">
              <a:rPr lang="lt-LT" smtClean="0"/>
              <a:t>‹#›</a:t>
            </a:fld>
            <a:endParaRPr lang="lt-LT"/>
          </a:p>
        </p:txBody>
      </p:sp>
    </p:spTree>
    <p:extLst>
      <p:ext uri="{BB962C8B-B14F-4D97-AF65-F5344CB8AC3E}">
        <p14:creationId xmlns:p14="http://schemas.microsoft.com/office/powerpoint/2010/main" val="101846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B65D7C-84EC-49DA-A226-B69A6B5F067D}" type="datetimeFigureOut">
              <a:rPr lang="lt-LT" smtClean="0"/>
              <a:t>2023-04-24</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BB9947C2-F65B-42F7-B83F-EC49A693A7E3}" type="slidenum">
              <a:rPr lang="lt-LT" smtClean="0"/>
              <a:t>‹#›</a:t>
            </a:fld>
            <a:endParaRPr lang="lt-LT"/>
          </a:p>
        </p:txBody>
      </p:sp>
    </p:spTree>
    <p:extLst>
      <p:ext uri="{BB962C8B-B14F-4D97-AF65-F5344CB8AC3E}">
        <p14:creationId xmlns:p14="http://schemas.microsoft.com/office/powerpoint/2010/main" val="816821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lt-LT" smtClean="0"/>
              <a:t>Spustelėję redag. ruoš. pavad. stilių</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E5B65D7C-84EC-49DA-A226-B69A6B5F067D}" type="datetimeFigureOut">
              <a:rPr lang="lt-LT" smtClean="0"/>
              <a:t>2023-04-24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BB9947C2-F65B-42F7-B83F-EC49A693A7E3}" type="slidenum">
              <a:rPr lang="lt-LT" smtClean="0"/>
              <a:t>‹#›</a:t>
            </a:fld>
            <a:endParaRPr lang="lt-LT"/>
          </a:p>
        </p:txBody>
      </p:sp>
    </p:spTree>
    <p:extLst>
      <p:ext uri="{BB962C8B-B14F-4D97-AF65-F5344CB8AC3E}">
        <p14:creationId xmlns:p14="http://schemas.microsoft.com/office/powerpoint/2010/main" val="2666044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lt-LT" smtClean="0"/>
              <a:t>Spustelėję redag. ruoš. pavad. stilių</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E5B65D7C-84EC-49DA-A226-B69A6B5F067D}" type="datetimeFigureOut">
              <a:rPr lang="lt-LT" smtClean="0"/>
              <a:t>2023-04-24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BB9947C2-F65B-42F7-B83F-EC49A693A7E3}" type="slidenum">
              <a:rPr lang="lt-LT" smtClean="0"/>
              <a:t>‹#›</a:t>
            </a:fld>
            <a:endParaRPr lang="lt-LT"/>
          </a:p>
        </p:txBody>
      </p:sp>
    </p:spTree>
    <p:extLst>
      <p:ext uri="{BB962C8B-B14F-4D97-AF65-F5344CB8AC3E}">
        <p14:creationId xmlns:p14="http://schemas.microsoft.com/office/powerpoint/2010/main" val="2432262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5B65D7C-84EC-49DA-A226-B69A6B5F067D}" type="datetimeFigureOut">
              <a:rPr lang="lt-LT" smtClean="0"/>
              <a:t>2023-04-24</a:t>
            </a:fld>
            <a:endParaRPr lang="lt-LT"/>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lt-LT"/>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B9947C2-F65B-42F7-B83F-EC49A693A7E3}" type="slidenum">
              <a:rPr lang="lt-LT" smtClean="0"/>
              <a:t>‹#›</a:t>
            </a:fld>
            <a:endParaRPr lang="lt-LT"/>
          </a:p>
        </p:txBody>
      </p:sp>
    </p:spTree>
    <p:extLst>
      <p:ext uri="{BB962C8B-B14F-4D97-AF65-F5344CB8AC3E}">
        <p14:creationId xmlns:p14="http://schemas.microsoft.com/office/powerpoint/2010/main" val="78859599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684211" y="685799"/>
            <a:ext cx="11162647" cy="2971801"/>
          </a:xfrm>
        </p:spPr>
        <p:txBody>
          <a:bodyPr>
            <a:normAutofit/>
          </a:bodyPr>
          <a:lstStyle/>
          <a:p>
            <a:pPr algn="ctr"/>
            <a:r>
              <a:rPr lang="lt-LT" sz="5400" dirty="0" err="1" smtClean="0">
                <a:effectLst>
                  <a:outerShdw blurRad="38100" dist="38100" dir="2700000" algn="tl">
                    <a:srgbClr val="000000">
                      <a:alpha val="43137"/>
                    </a:srgbClr>
                  </a:outerShdw>
                </a:effectLst>
                <a:latin typeface="Arial Black" panose="020B0A04020102020204" pitchFamily="34" charset="0"/>
              </a:rPr>
              <a:t>Įtraukusis</a:t>
            </a:r>
            <a:r>
              <a:rPr lang="lt-LT" sz="5400" dirty="0" smtClean="0">
                <a:effectLst>
                  <a:outerShdw blurRad="38100" dist="38100" dir="2700000" algn="tl">
                    <a:srgbClr val="000000">
                      <a:alpha val="43137"/>
                    </a:srgbClr>
                  </a:outerShdw>
                </a:effectLst>
                <a:latin typeface="Arial Black" panose="020B0A04020102020204" pitchFamily="34" charset="0"/>
              </a:rPr>
              <a:t> ugdymas </a:t>
            </a:r>
            <a:endParaRPr lang="lt-LT" sz="5400" dirty="0">
              <a:effectLst>
                <a:outerShdw blurRad="38100" dist="38100" dir="2700000" algn="tl">
                  <a:srgbClr val="000000">
                    <a:alpha val="43137"/>
                  </a:srgbClr>
                </a:outerShdw>
              </a:effectLst>
              <a:latin typeface="Arial Black" panose="020B0A04020102020204" pitchFamily="34" charset="0"/>
            </a:endParaRPr>
          </a:p>
        </p:txBody>
      </p:sp>
      <p:sp>
        <p:nvSpPr>
          <p:cNvPr id="3" name="Antrinis pavadinimas 2"/>
          <p:cNvSpPr>
            <a:spLocks noGrp="1"/>
          </p:cNvSpPr>
          <p:nvPr>
            <p:ph type="subTitle" idx="1"/>
          </p:nvPr>
        </p:nvSpPr>
        <p:spPr>
          <a:xfrm>
            <a:off x="376518" y="5015753"/>
            <a:ext cx="11470340" cy="1716739"/>
          </a:xfrm>
        </p:spPr>
        <p:txBody>
          <a:bodyPr>
            <a:normAutofit/>
          </a:bodyPr>
          <a:lstStyle/>
          <a:p>
            <a:r>
              <a:rPr lang="lt-LT" sz="1800" dirty="0" smtClean="0">
                <a:solidFill>
                  <a:schemeClr val="tx1"/>
                </a:solidFill>
              </a:rPr>
              <a:t>																Logopedė Laura Baranauskienė</a:t>
            </a:r>
          </a:p>
          <a:p>
            <a:r>
              <a:rPr lang="lt-LT" sz="1800" dirty="0" smtClean="0">
                <a:solidFill>
                  <a:schemeClr val="tx1"/>
                </a:solidFill>
              </a:rPr>
              <a:t>														Specialioji pedagogė Aurelija Gudelienė</a:t>
            </a:r>
          </a:p>
          <a:p>
            <a:pPr algn="ctr"/>
            <a:r>
              <a:rPr lang="lt-LT" sz="1800" dirty="0" smtClean="0">
                <a:solidFill>
                  <a:schemeClr val="tx1"/>
                </a:solidFill>
              </a:rPr>
              <a:t>Elektrėnų „Ąžuolyno“ progimnazija</a:t>
            </a:r>
          </a:p>
          <a:p>
            <a:pPr algn="ctr"/>
            <a:r>
              <a:rPr lang="lt-LT" sz="1800" dirty="0" smtClean="0">
                <a:solidFill>
                  <a:schemeClr val="tx1"/>
                </a:solidFill>
              </a:rPr>
              <a:t>2023</a:t>
            </a:r>
          </a:p>
          <a:p>
            <a:endParaRPr lang="lt-LT" dirty="0"/>
          </a:p>
        </p:txBody>
      </p:sp>
    </p:spTree>
    <p:extLst>
      <p:ext uri="{BB962C8B-B14F-4D97-AF65-F5344CB8AC3E}">
        <p14:creationId xmlns:p14="http://schemas.microsoft.com/office/powerpoint/2010/main" val="14125123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84212" y="618566"/>
            <a:ext cx="10974388" cy="5674658"/>
          </a:xfrm>
        </p:spPr>
        <p:txBody>
          <a:bodyPr>
            <a:normAutofit fontScale="90000"/>
          </a:bodyPr>
          <a:lstStyle/>
          <a:p>
            <a:pPr algn="ctr"/>
            <a:r>
              <a:rPr lang="lt-LT" sz="2700" cap="none" dirty="0" smtClean="0">
                <a:effectLst>
                  <a:outerShdw blurRad="38100" dist="38100" dir="2700000" algn="tl">
                    <a:srgbClr val="000000">
                      <a:alpha val="43137"/>
                    </a:srgbClr>
                  </a:outerShdw>
                </a:effectLst>
              </a:rPr>
              <a:t>3.	 Kurti mokymo(</a:t>
            </a:r>
            <a:r>
              <a:rPr lang="lt-LT" sz="2700" cap="none" dirty="0" err="1" smtClean="0">
                <a:effectLst>
                  <a:outerShdw blurRad="38100" dist="38100" dir="2700000" algn="tl">
                    <a:srgbClr val="000000">
                      <a:alpha val="43137"/>
                    </a:srgbClr>
                  </a:outerShdw>
                </a:effectLst>
              </a:rPr>
              <a:t>si</a:t>
            </a:r>
            <a:r>
              <a:rPr lang="lt-LT" sz="2700" cap="none" dirty="0" smtClean="0">
                <a:effectLst>
                  <a:outerShdw blurRad="38100" dist="38100" dir="2700000" algn="tl">
                    <a:srgbClr val="000000">
                      <a:alpha val="43137"/>
                    </a:srgbClr>
                  </a:outerShdw>
                </a:effectLst>
              </a:rPr>
              <a:t>) ir poilsio erdves ir aplinkas, jas pritaikyti mokiniams, turintiems įvairių negalių.</a:t>
            </a:r>
            <a:br>
              <a:rPr lang="lt-LT" sz="2700" cap="none" dirty="0" smtClean="0">
                <a:effectLst>
                  <a:outerShdw blurRad="38100" dist="38100" dir="2700000" algn="tl">
                    <a:srgbClr val="000000">
                      <a:alpha val="43137"/>
                    </a:srgbClr>
                  </a:outerShdw>
                </a:effectLst>
              </a:rPr>
            </a:br>
            <a:r>
              <a:rPr lang="lt-LT" sz="2700" cap="none" dirty="0" smtClean="0">
                <a:effectLst>
                  <a:outerShdw blurRad="38100" dist="38100" dir="2700000" algn="tl">
                    <a:srgbClr val="000000">
                      <a:alpha val="43137"/>
                    </a:srgbClr>
                  </a:outerShdw>
                </a:effectLst>
              </a:rPr>
              <a:t/>
            </a:r>
            <a:br>
              <a:rPr lang="lt-LT" sz="2700" cap="none" dirty="0" smtClean="0">
                <a:effectLst>
                  <a:outerShdw blurRad="38100" dist="38100" dir="2700000" algn="tl">
                    <a:srgbClr val="000000">
                      <a:alpha val="43137"/>
                    </a:srgbClr>
                  </a:outerShdw>
                </a:effectLst>
              </a:rPr>
            </a:br>
            <a:r>
              <a:rPr lang="lt-LT" sz="2700" cap="none" dirty="0" smtClean="0">
                <a:effectLst>
                  <a:outerShdw blurRad="38100" dist="38100" dir="2700000" algn="tl">
                    <a:srgbClr val="000000">
                      <a:alpha val="43137"/>
                    </a:srgbClr>
                  </a:outerShdw>
                </a:effectLst>
              </a:rPr>
              <a:t>4.	Skatinti mokytojus gilinti kompetencijas įtraukiojo ugdymo srityje, plėtoti mokymąsi, pvz., Stebint ir aptariant kolegų pamokas, dalijantis išbandytais </a:t>
            </a:r>
            <a:r>
              <a:rPr lang="lt-LT" sz="2700" cap="none" dirty="0" err="1" smtClean="0">
                <a:effectLst>
                  <a:outerShdw blurRad="38100" dist="38100" dir="2700000" algn="tl">
                    <a:srgbClr val="000000">
                      <a:alpha val="43137"/>
                    </a:srgbClr>
                  </a:outerShdw>
                </a:effectLst>
              </a:rPr>
              <a:t>inovatyviais</a:t>
            </a:r>
            <a:r>
              <a:rPr lang="lt-LT" sz="2700" cap="none" dirty="0" smtClean="0">
                <a:effectLst>
                  <a:outerShdw blurRad="38100" dist="38100" dir="2700000" algn="tl">
                    <a:srgbClr val="000000">
                      <a:alpha val="43137"/>
                    </a:srgbClr>
                  </a:outerShdw>
                </a:effectLst>
              </a:rPr>
              <a:t> metodais, atrastomis priemonėmis, išnaudoti kolegialaus mokymosi potencialą, organizuoti kvalifikacijos tobulinimą, dalytis gerąja praktika.</a:t>
            </a:r>
            <a:br>
              <a:rPr lang="lt-LT" sz="2700" cap="none" dirty="0" smtClean="0">
                <a:effectLst>
                  <a:outerShdw blurRad="38100" dist="38100" dir="2700000" algn="tl">
                    <a:srgbClr val="000000">
                      <a:alpha val="43137"/>
                    </a:srgbClr>
                  </a:outerShdw>
                </a:effectLst>
              </a:rPr>
            </a:br>
            <a:r>
              <a:rPr lang="lt-LT" sz="2700" cap="none" dirty="0" smtClean="0">
                <a:effectLst>
                  <a:outerShdw blurRad="38100" dist="38100" dir="2700000" algn="tl">
                    <a:srgbClr val="000000">
                      <a:alpha val="43137"/>
                    </a:srgbClr>
                  </a:outerShdw>
                </a:effectLst>
              </a:rPr>
              <a:t/>
            </a:r>
            <a:br>
              <a:rPr lang="lt-LT" sz="2700" cap="none" dirty="0" smtClean="0">
                <a:effectLst>
                  <a:outerShdw blurRad="38100" dist="38100" dir="2700000" algn="tl">
                    <a:srgbClr val="000000">
                      <a:alpha val="43137"/>
                    </a:srgbClr>
                  </a:outerShdw>
                </a:effectLst>
              </a:rPr>
            </a:br>
            <a:r>
              <a:rPr lang="lt-LT" sz="2700" cap="none" dirty="0" smtClean="0">
                <a:effectLst>
                  <a:outerShdw blurRad="38100" dist="38100" dir="2700000" algn="tl">
                    <a:srgbClr val="000000">
                      <a:alpha val="43137"/>
                    </a:srgbClr>
                  </a:outerShdw>
                </a:effectLst>
              </a:rPr>
              <a:t>5.	Numatyti aiškius į(</a:t>
            </a:r>
            <a:r>
              <a:rPr lang="lt-LT" sz="2700" cap="none" dirty="0" err="1" smtClean="0">
                <a:effectLst>
                  <a:outerShdw blurRad="38100" dist="38100" dir="2700000" algn="tl">
                    <a:srgbClr val="000000">
                      <a:alpha val="43137"/>
                    </a:srgbClr>
                  </a:outerShdw>
                </a:effectLst>
              </a:rPr>
              <a:t>si</a:t>
            </a:r>
            <a:r>
              <a:rPr lang="lt-LT" sz="2700" cap="none" dirty="0" smtClean="0">
                <a:effectLst>
                  <a:outerShdw blurRad="38100" dist="38100" dir="2700000" algn="tl">
                    <a:srgbClr val="000000">
                      <a:alpha val="43137"/>
                    </a:srgbClr>
                  </a:outerShdw>
                </a:effectLst>
              </a:rPr>
              <a:t>)vertinimo kriterijus, skelbti ir aptarti juos su mokiniais, pateikti užduotis, kurios suteiktų informaciją, ko mokiniai išmoko, su kokiais sunkumais susidūrė, kaip planuoti tolesnį mokinių mokymąsi, sudaryti visiems mokiniams sąlygas pamokose rinktis tokius mokymosi būdus, tempą, kurie padėtų jiems siekti maksimalios pažangos.</a:t>
            </a:r>
            <a:r>
              <a:rPr lang="lt-LT" dirty="0"/>
              <a:t/>
            </a:r>
            <a:br>
              <a:rPr lang="lt-LT" dirty="0"/>
            </a:br>
            <a:endParaRPr lang="lt-LT" dirty="0"/>
          </a:p>
        </p:txBody>
      </p:sp>
    </p:spTree>
    <p:extLst>
      <p:ext uri="{BB962C8B-B14F-4D97-AF65-F5344CB8AC3E}">
        <p14:creationId xmlns:p14="http://schemas.microsoft.com/office/powerpoint/2010/main" val="26730984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724553" y="1062319"/>
            <a:ext cx="10920600" cy="5795681"/>
          </a:xfrm>
        </p:spPr>
        <p:txBody>
          <a:bodyPr>
            <a:normAutofit fontScale="90000"/>
          </a:bodyPr>
          <a:lstStyle/>
          <a:p>
            <a:pPr algn="ctr"/>
            <a:r>
              <a:rPr lang="lt-LT" sz="3200" cap="none" dirty="0" smtClean="0">
                <a:effectLst>
                  <a:outerShdw blurRad="38100" dist="38100" dir="2700000" algn="tl">
                    <a:srgbClr val="000000">
                      <a:alpha val="43137"/>
                    </a:srgbClr>
                  </a:outerShdw>
                </a:effectLst>
              </a:rPr>
              <a:t>6.	 Peržiūrėti mokytojo padėjėjams keliamus kvalifikacinius reikalavimus ir jų atliekamas funkcijas, kad progimnazija tinkamai panaudotų jų potencialą.</a:t>
            </a:r>
            <a:br>
              <a:rPr lang="lt-LT" sz="3200" cap="none" dirty="0" smtClean="0">
                <a:effectLst>
                  <a:outerShdw blurRad="38100" dist="38100" dir="2700000" algn="tl">
                    <a:srgbClr val="000000">
                      <a:alpha val="43137"/>
                    </a:srgbClr>
                  </a:outerShdw>
                </a:effectLst>
              </a:rPr>
            </a:br>
            <a:r>
              <a:rPr lang="lt-LT" sz="3200" cap="none" dirty="0" smtClean="0">
                <a:effectLst>
                  <a:outerShdw blurRad="38100" dist="38100" dir="2700000" algn="tl">
                    <a:srgbClr val="000000">
                      <a:alpha val="43137"/>
                    </a:srgbClr>
                  </a:outerShdw>
                </a:effectLst>
              </a:rPr>
              <a:t/>
            </a:r>
            <a:br>
              <a:rPr lang="lt-LT" sz="3200" cap="none" dirty="0" smtClean="0">
                <a:effectLst>
                  <a:outerShdw blurRad="38100" dist="38100" dir="2700000" algn="tl">
                    <a:srgbClr val="000000">
                      <a:alpha val="43137"/>
                    </a:srgbClr>
                  </a:outerShdw>
                </a:effectLst>
              </a:rPr>
            </a:br>
            <a:r>
              <a:rPr lang="lt-LT" sz="3200" cap="none" dirty="0" smtClean="0">
                <a:effectLst>
                  <a:outerShdw blurRad="38100" dist="38100" dir="2700000" algn="tl">
                    <a:srgbClr val="000000">
                      <a:alpha val="43137"/>
                    </a:srgbClr>
                  </a:outerShdw>
                </a:effectLst>
              </a:rPr>
              <a:t>7.	 Stiprinti ir plėtoti bendradarbiavimą su tėvais, ieškant naujų, įtraukiančių galimybių, formuoti teigiamas nuostatas dėl įtraukiojo ugdymo: vertinant </a:t>
            </a:r>
            <a:r>
              <a:rPr lang="lt-LT" sz="3200" cap="none" dirty="0" smtClean="0">
                <a:effectLst>
                  <a:outerShdw blurRad="38100" dist="38100" dir="2700000" algn="tl">
                    <a:srgbClr val="000000">
                      <a:alpha val="43137"/>
                    </a:srgbClr>
                  </a:outerShdw>
                </a:effectLst>
              </a:rPr>
              <a:t>mokinių </a:t>
            </a:r>
            <a:r>
              <a:rPr lang="lt-LT" sz="3200" cap="none" dirty="0" smtClean="0">
                <a:effectLst>
                  <a:outerShdw blurRad="38100" dist="38100" dir="2700000" algn="tl">
                    <a:srgbClr val="000000">
                      <a:alpha val="43137"/>
                    </a:srgbClr>
                  </a:outerShdw>
                </a:effectLst>
              </a:rPr>
              <a:t>pažangą orientuotis ne tik į akademinius pasiekimus, bet ir į kiekvieno asmenybės tapsmo, mokymosi pažangą.</a:t>
            </a:r>
            <a:r>
              <a:rPr lang="lt-LT" sz="2700" cap="none" dirty="0" smtClean="0">
                <a:effectLst>
                  <a:outerShdw blurRad="38100" dist="38100" dir="2700000" algn="tl">
                    <a:srgbClr val="000000">
                      <a:alpha val="43137"/>
                    </a:srgbClr>
                  </a:outerShdw>
                </a:effectLst>
              </a:rPr>
              <a:t/>
            </a:r>
            <a:br>
              <a:rPr lang="lt-LT" sz="2700" cap="none" dirty="0" smtClean="0">
                <a:effectLst>
                  <a:outerShdw blurRad="38100" dist="38100" dir="2700000" algn="tl">
                    <a:srgbClr val="000000">
                      <a:alpha val="43137"/>
                    </a:srgbClr>
                  </a:outerShdw>
                </a:effectLst>
              </a:rPr>
            </a:br>
            <a:r>
              <a:rPr lang="lt-LT" sz="2700" cap="none" dirty="0" smtClean="0">
                <a:effectLst>
                  <a:outerShdw blurRad="38100" dist="38100" dir="2700000" algn="tl">
                    <a:srgbClr val="000000">
                      <a:alpha val="43137"/>
                    </a:srgbClr>
                  </a:outerShdw>
                </a:effectLst>
              </a:rPr>
              <a:t/>
            </a:r>
            <a:br>
              <a:rPr lang="lt-LT" sz="2700" cap="none" dirty="0" smtClean="0">
                <a:effectLst>
                  <a:outerShdw blurRad="38100" dist="38100" dir="2700000" algn="tl">
                    <a:srgbClr val="000000">
                      <a:alpha val="43137"/>
                    </a:srgbClr>
                  </a:outerShdw>
                </a:effectLst>
              </a:rPr>
            </a:br>
            <a:r>
              <a:rPr lang="lt-LT" dirty="0"/>
              <a:t/>
            </a:r>
            <a:br>
              <a:rPr lang="lt-LT" dirty="0"/>
            </a:br>
            <a:endParaRPr lang="lt-LT" dirty="0"/>
          </a:p>
        </p:txBody>
      </p:sp>
    </p:spTree>
    <p:extLst>
      <p:ext uri="{BB962C8B-B14F-4D97-AF65-F5344CB8AC3E}">
        <p14:creationId xmlns:p14="http://schemas.microsoft.com/office/powerpoint/2010/main" val="937239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907893" y="2376143"/>
            <a:ext cx="9535553" cy="3432986"/>
          </a:xfrm>
        </p:spPr>
        <p:txBody>
          <a:bodyPr>
            <a:normAutofit fontScale="90000"/>
          </a:bodyPr>
          <a:lstStyle/>
          <a:p>
            <a:pPr algn="ctr"/>
            <a:r>
              <a:rPr lang="lt-LT" sz="4400" b="1" dirty="0" smtClean="0">
                <a:effectLst>
                  <a:outerShdw blurRad="38100" dist="38100" dir="2700000" algn="tl">
                    <a:srgbClr val="000000">
                      <a:alpha val="43137"/>
                    </a:srgbClr>
                  </a:outerShdw>
                </a:effectLst>
              </a:rPr>
              <a:t>Visi skirtingi – visi reikalingi</a:t>
            </a:r>
            <a:br>
              <a:rPr lang="lt-LT" sz="4400" b="1" dirty="0" smtClean="0">
                <a:effectLst>
                  <a:outerShdw blurRad="38100" dist="38100" dir="2700000" algn="tl">
                    <a:srgbClr val="000000">
                      <a:alpha val="43137"/>
                    </a:srgbClr>
                  </a:outerShdw>
                </a:effectLst>
              </a:rPr>
            </a:br>
            <a:r>
              <a:rPr lang="lt-LT" sz="4400" b="1" dirty="0" smtClean="0">
                <a:effectLst>
                  <a:outerShdw blurRad="38100" dist="38100" dir="2700000" algn="tl">
                    <a:srgbClr val="000000">
                      <a:alpha val="43137"/>
                    </a:srgbClr>
                  </a:outerShdw>
                </a:effectLst>
              </a:rPr>
              <a:t/>
            </a:r>
            <a:br>
              <a:rPr lang="lt-LT" sz="4400" b="1" dirty="0" smtClean="0">
                <a:effectLst>
                  <a:outerShdw blurRad="38100" dist="38100" dir="2700000" algn="tl">
                    <a:srgbClr val="000000">
                      <a:alpha val="43137"/>
                    </a:srgbClr>
                  </a:outerShdw>
                </a:effectLst>
              </a:rPr>
            </a:br>
            <a:r>
              <a:rPr lang="lt-LT" sz="4400" b="1" dirty="0" smtClean="0">
                <a:effectLst>
                  <a:outerShdw blurRad="38100" dist="38100" dir="2700000" algn="tl">
                    <a:srgbClr val="000000">
                      <a:alpha val="43137"/>
                    </a:srgbClr>
                  </a:outerShdw>
                </a:effectLst>
              </a:rPr>
              <a:t>								</a:t>
            </a:r>
            <a:br>
              <a:rPr lang="lt-LT" sz="4400" b="1" dirty="0" smtClean="0">
                <a:effectLst>
                  <a:outerShdw blurRad="38100" dist="38100" dir="2700000" algn="tl">
                    <a:srgbClr val="000000">
                      <a:alpha val="43137"/>
                    </a:srgbClr>
                  </a:outerShdw>
                </a:effectLst>
              </a:rPr>
            </a:br>
            <a:r>
              <a:rPr lang="lt-LT" sz="4400" b="1" dirty="0">
                <a:effectLst>
                  <a:outerShdw blurRad="38100" dist="38100" dir="2700000" algn="tl">
                    <a:srgbClr val="000000">
                      <a:alpha val="43137"/>
                    </a:srgbClr>
                  </a:outerShdw>
                </a:effectLst>
              </a:rPr>
              <a:t/>
            </a:r>
            <a:br>
              <a:rPr lang="lt-LT" sz="4400" b="1" dirty="0">
                <a:effectLst>
                  <a:outerShdw blurRad="38100" dist="38100" dir="2700000" algn="tl">
                    <a:srgbClr val="000000">
                      <a:alpha val="43137"/>
                    </a:srgbClr>
                  </a:outerShdw>
                </a:effectLst>
              </a:rPr>
            </a:br>
            <a:r>
              <a:rPr lang="lt-LT" sz="4400" b="1" dirty="0" smtClean="0">
                <a:effectLst>
                  <a:outerShdw blurRad="38100" dist="38100" dir="2700000" algn="tl">
                    <a:srgbClr val="000000">
                      <a:alpha val="43137"/>
                    </a:srgbClr>
                  </a:outerShdw>
                </a:effectLst>
              </a:rPr>
              <a:t/>
            </a:r>
            <a:br>
              <a:rPr lang="lt-LT" sz="4400" b="1" dirty="0" smtClean="0">
                <a:effectLst>
                  <a:outerShdw blurRad="38100" dist="38100" dir="2700000" algn="tl">
                    <a:srgbClr val="000000">
                      <a:alpha val="43137"/>
                    </a:srgbClr>
                  </a:outerShdw>
                </a:effectLst>
              </a:rPr>
            </a:br>
            <a:r>
              <a:rPr lang="lt-LT" sz="2800" b="1" dirty="0" smtClean="0">
                <a:effectLst>
                  <a:outerShdw blurRad="38100" dist="38100" dir="2700000" algn="tl">
                    <a:srgbClr val="000000">
                      <a:alpha val="43137"/>
                    </a:srgbClr>
                  </a:outerShdw>
                </a:effectLst>
              </a:rPr>
              <a:t>ačiū</a:t>
            </a:r>
            <a:endParaRPr lang="lt-LT"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26170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1571718" y="1546412"/>
            <a:ext cx="8534400" cy="3615267"/>
          </a:xfrm>
        </p:spPr>
        <p:txBody>
          <a:bodyPr>
            <a:noAutofit/>
          </a:bodyPr>
          <a:lstStyle/>
          <a:p>
            <a:pPr marL="0" indent="0" algn="ctr">
              <a:buNone/>
            </a:pPr>
            <a:r>
              <a:rPr lang="lt-LT" sz="2800" b="1" dirty="0">
                <a:solidFill>
                  <a:schemeClr val="tx1"/>
                </a:solidFill>
                <a:effectLst>
                  <a:outerShdw blurRad="38100" dist="38100" dir="2700000" algn="tl">
                    <a:srgbClr val="000000">
                      <a:alpha val="43137"/>
                    </a:srgbClr>
                  </a:outerShdw>
                </a:effectLst>
              </a:rPr>
              <a:t>2024</a:t>
            </a:r>
            <a:r>
              <a:rPr lang="lt-LT" sz="2800" dirty="0">
                <a:solidFill>
                  <a:schemeClr val="tx1"/>
                </a:solidFill>
                <a:effectLst>
                  <a:outerShdw blurRad="38100" dist="38100" dir="2700000" algn="tl">
                    <a:srgbClr val="000000">
                      <a:alpha val="43137"/>
                    </a:srgbClr>
                  </a:outerShdw>
                </a:effectLst>
              </a:rPr>
              <a:t> m. rugsėjį įsigalios Lietuvos</a:t>
            </a:r>
          </a:p>
          <a:p>
            <a:pPr marL="0" indent="0" algn="ctr">
              <a:buNone/>
            </a:pPr>
            <a:r>
              <a:rPr lang="lt-LT" sz="2800" dirty="0">
                <a:solidFill>
                  <a:schemeClr val="tx1"/>
                </a:solidFill>
                <a:effectLst>
                  <a:outerShdw blurRad="38100" dist="38100" dir="2700000" algn="tl">
                    <a:srgbClr val="000000">
                      <a:alpha val="43137"/>
                    </a:srgbClr>
                  </a:outerShdw>
                </a:effectLst>
              </a:rPr>
              <a:t>Respublikos Švietimo įstatymo Nr. I-1489</a:t>
            </a:r>
          </a:p>
          <a:p>
            <a:pPr marL="0" indent="0" algn="ctr">
              <a:buNone/>
            </a:pPr>
            <a:r>
              <a:rPr lang="lt-LT" sz="2800" dirty="0">
                <a:solidFill>
                  <a:schemeClr val="tx1"/>
                </a:solidFill>
                <a:effectLst>
                  <a:outerShdw blurRad="38100" dist="38100" dir="2700000" algn="tl">
                    <a:srgbClr val="000000">
                      <a:alpha val="43137"/>
                    </a:srgbClr>
                  </a:outerShdw>
                </a:effectLst>
              </a:rPr>
              <a:t>pakeitimas ir įstatymo papildymas</a:t>
            </a:r>
          </a:p>
          <a:p>
            <a:pPr marL="0" indent="0" algn="ctr">
              <a:buNone/>
            </a:pPr>
            <a:r>
              <a:rPr lang="lt-LT" sz="2800" dirty="0">
                <a:solidFill>
                  <a:schemeClr val="tx1"/>
                </a:solidFill>
                <a:effectLst>
                  <a:outerShdw blurRad="38100" dist="38100" dir="2700000" algn="tl">
                    <a:srgbClr val="000000">
                      <a:alpha val="43137"/>
                    </a:srgbClr>
                  </a:outerShdw>
                </a:effectLst>
              </a:rPr>
              <a:t>straipsniu, kurie numato, kad kiekvienam </a:t>
            </a:r>
            <a:r>
              <a:rPr lang="lt-LT" sz="2800" dirty="0" smtClean="0">
                <a:solidFill>
                  <a:schemeClr val="tx1"/>
                </a:solidFill>
                <a:effectLst>
                  <a:outerShdw blurRad="38100" dist="38100" dir="2700000" algn="tl">
                    <a:srgbClr val="000000">
                      <a:alpha val="43137"/>
                    </a:srgbClr>
                  </a:outerShdw>
                </a:effectLst>
              </a:rPr>
              <a:t>vaikui turi būti </a:t>
            </a:r>
            <a:r>
              <a:rPr lang="lt-LT" sz="2800" dirty="0">
                <a:solidFill>
                  <a:schemeClr val="tx1"/>
                </a:solidFill>
                <a:effectLst>
                  <a:outerShdw blurRad="38100" dist="38100" dir="2700000" algn="tl">
                    <a:srgbClr val="000000">
                      <a:alpha val="43137"/>
                    </a:srgbClr>
                  </a:outerShdw>
                </a:effectLst>
              </a:rPr>
              <a:t>sudarytos sąlygos</a:t>
            </a:r>
          </a:p>
          <a:p>
            <a:pPr marL="0" indent="0" algn="ctr">
              <a:buNone/>
            </a:pPr>
            <a:r>
              <a:rPr lang="lt-LT" sz="2800" dirty="0">
                <a:solidFill>
                  <a:schemeClr val="tx1"/>
                </a:solidFill>
                <a:effectLst>
                  <a:outerShdw blurRad="38100" dist="38100" dir="2700000" algn="tl">
                    <a:srgbClr val="000000">
                      <a:alpha val="43137"/>
                    </a:srgbClr>
                  </a:outerShdw>
                </a:effectLst>
              </a:rPr>
              <a:t>ugdytis artimiausioje ugdymo įstaigoje</a:t>
            </a:r>
          </a:p>
          <a:p>
            <a:pPr marL="0" indent="0" algn="ctr">
              <a:buNone/>
            </a:pPr>
            <a:r>
              <a:rPr lang="lt-LT" sz="2800" dirty="0">
                <a:solidFill>
                  <a:schemeClr val="tx1"/>
                </a:solidFill>
                <a:effectLst>
                  <a:outerShdw blurRad="38100" dist="38100" dir="2700000" algn="tl">
                    <a:srgbClr val="000000">
                      <a:alpha val="43137"/>
                    </a:srgbClr>
                  </a:outerShdw>
                </a:effectLst>
              </a:rPr>
              <a:t>(darželyje, mokykloje)</a:t>
            </a:r>
          </a:p>
          <a:p>
            <a:pPr marL="0" indent="0" algn="ctr">
              <a:buNone/>
            </a:pPr>
            <a:r>
              <a:rPr lang="lt-LT" sz="2800" dirty="0">
                <a:solidFill>
                  <a:schemeClr val="tx1"/>
                </a:solidFill>
                <a:effectLst>
                  <a:outerShdw blurRad="38100" dist="38100" dir="2700000" algn="tl">
                    <a:srgbClr val="000000">
                      <a:alpha val="43137"/>
                    </a:srgbClr>
                  </a:outerShdw>
                </a:effectLst>
              </a:rPr>
              <a:t>kartu su savo bendraamžiais.</a:t>
            </a:r>
          </a:p>
        </p:txBody>
      </p:sp>
    </p:spTree>
    <p:extLst>
      <p:ext uri="{BB962C8B-B14F-4D97-AF65-F5344CB8AC3E}">
        <p14:creationId xmlns:p14="http://schemas.microsoft.com/office/powerpoint/2010/main" val="631420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84211" y="242048"/>
            <a:ext cx="10839917" cy="6199094"/>
          </a:xfrm>
        </p:spPr>
        <p:txBody>
          <a:bodyPr>
            <a:noAutofit/>
          </a:bodyPr>
          <a:lstStyle/>
          <a:p>
            <a:pPr algn="ctr"/>
            <a:r>
              <a:rPr lang="lt-LT" sz="4800" b="1" cap="none" dirty="0" smtClean="0">
                <a:effectLst>
                  <a:outerShdw blurRad="38100" dist="38100" dir="2700000" algn="tl">
                    <a:srgbClr val="000000">
                      <a:alpha val="43137"/>
                    </a:srgbClr>
                  </a:outerShdw>
                </a:effectLst>
              </a:rPr>
              <a:t>ĮTRAUKUSIS UGDYMAS</a:t>
            </a:r>
            <a:r>
              <a:rPr lang="lt-LT" sz="3200" b="1" cap="none" dirty="0" smtClean="0">
                <a:effectLst>
                  <a:outerShdw blurRad="38100" dist="38100" dir="2700000" algn="tl">
                    <a:srgbClr val="000000">
                      <a:alpha val="43137"/>
                    </a:srgbClr>
                  </a:outerShdw>
                </a:effectLst>
              </a:rPr>
              <a:t/>
            </a:r>
            <a:br>
              <a:rPr lang="lt-LT" sz="3200" b="1" cap="none" dirty="0" smtClean="0">
                <a:effectLst>
                  <a:outerShdw blurRad="38100" dist="38100" dir="2700000" algn="tl">
                    <a:srgbClr val="000000">
                      <a:alpha val="43137"/>
                    </a:srgbClr>
                  </a:outerShdw>
                </a:effectLst>
              </a:rPr>
            </a:br>
            <a:r>
              <a:rPr lang="lt-LT" sz="3200" cap="none" dirty="0">
                <a:effectLst>
                  <a:outerShdw blurRad="38100" dist="38100" dir="2700000" algn="tl">
                    <a:srgbClr val="000000">
                      <a:alpha val="43137"/>
                    </a:srgbClr>
                  </a:outerShdw>
                </a:effectLst>
              </a:rPr>
              <a:t/>
            </a:r>
            <a:br>
              <a:rPr lang="lt-LT" sz="3200" cap="none" dirty="0">
                <a:effectLst>
                  <a:outerShdw blurRad="38100" dist="38100" dir="2700000" algn="tl">
                    <a:srgbClr val="000000">
                      <a:alpha val="43137"/>
                    </a:srgbClr>
                  </a:outerShdw>
                </a:effectLst>
              </a:rPr>
            </a:br>
            <a:r>
              <a:rPr lang="lt-LT" sz="3200" cap="none" dirty="0">
                <a:effectLst>
                  <a:outerShdw blurRad="38100" dist="38100" dir="2700000" algn="tl">
                    <a:srgbClr val="000000">
                      <a:alpha val="43137"/>
                    </a:srgbClr>
                  </a:outerShdw>
                </a:effectLst>
              </a:rPr>
              <a:t>Tai </a:t>
            </a:r>
            <a:r>
              <a:rPr lang="lt-LT" sz="3200" cap="none" dirty="0" smtClean="0">
                <a:effectLst>
                  <a:outerShdw blurRad="38100" dist="38100" dir="2700000" algn="tl">
                    <a:srgbClr val="000000">
                      <a:alpha val="43137"/>
                    </a:srgbClr>
                  </a:outerShdw>
                </a:effectLst>
              </a:rPr>
              <a:t>procesas, kuriame atsižvelgiama į mokinių</a:t>
            </a:r>
            <a:br>
              <a:rPr lang="lt-LT" sz="3200" cap="none" dirty="0" smtClean="0">
                <a:effectLst>
                  <a:outerShdw blurRad="38100" dist="38100" dir="2700000" algn="tl">
                    <a:srgbClr val="000000">
                      <a:alpha val="43137"/>
                    </a:srgbClr>
                  </a:outerShdw>
                </a:effectLst>
              </a:rPr>
            </a:br>
            <a:r>
              <a:rPr lang="lt-LT" sz="3200" cap="none" dirty="0" smtClean="0">
                <a:effectLst>
                  <a:outerShdw blurRad="38100" dist="38100" dir="2700000" algn="tl">
                    <a:srgbClr val="000000">
                      <a:alpha val="43137"/>
                    </a:srgbClr>
                  </a:outerShdw>
                </a:effectLst>
              </a:rPr>
              <a:t>socialinę, kultūrinę mokymosi įvairovę ir</a:t>
            </a:r>
            <a:br>
              <a:rPr lang="lt-LT" sz="3200" cap="none" dirty="0" smtClean="0">
                <a:effectLst>
                  <a:outerShdw blurRad="38100" dist="38100" dir="2700000" algn="tl">
                    <a:srgbClr val="000000">
                      <a:alpha val="43137"/>
                    </a:srgbClr>
                  </a:outerShdw>
                </a:effectLst>
              </a:rPr>
            </a:br>
            <a:r>
              <a:rPr lang="lt-LT" sz="3200" cap="none" dirty="0" smtClean="0">
                <a:effectLst>
                  <a:outerShdw blurRad="38100" dist="38100" dir="2700000" algn="tl">
                    <a:srgbClr val="000000">
                      <a:alpha val="43137"/>
                    </a:srgbClr>
                  </a:outerShdw>
                </a:effectLst>
              </a:rPr>
              <a:t>remiasi veiksniais, padedančiais nustatyti</a:t>
            </a:r>
            <a:br>
              <a:rPr lang="lt-LT" sz="3200" cap="none" dirty="0" smtClean="0">
                <a:effectLst>
                  <a:outerShdw blurRad="38100" dist="38100" dir="2700000" algn="tl">
                    <a:srgbClr val="000000">
                      <a:alpha val="43137"/>
                    </a:srgbClr>
                  </a:outerShdw>
                </a:effectLst>
              </a:rPr>
            </a:br>
            <a:r>
              <a:rPr lang="lt-LT" sz="3200" cap="none" dirty="0" smtClean="0">
                <a:effectLst>
                  <a:outerShdw blurRad="38100" dist="38100" dir="2700000" algn="tl">
                    <a:srgbClr val="000000">
                      <a:alpha val="43137"/>
                    </a:srgbClr>
                  </a:outerShdw>
                </a:effectLst>
              </a:rPr>
              <a:t>bei šalinti kliūtis mokymuisi ir</a:t>
            </a:r>
            <a:br>
              <a:rPr lang="lt-LT" sz="3200" cap="none" dirty="0" smtClean="0">
                <a:effectLst>
                  <a:outerShdw blurRad="38100" dist="38100" dir="2700000" algn="tl">
                    <a:srgbClr val="000000">
                      <a:alpha val="43137"/>
                    </a:srgbClr>
                  </a:outerShdw>
                </a:effectLst>
              </a:rPr>
            </a:br>
            <a:r>
              <a:rPr lang="lt-LT" sz="3200" cap="none" dirty="0" smtClean="0">
                <a:effectLst>
                  <a:outerShdw blurRad="38100" dist="38100" dir="2700000" algn="tl">
                    <a:srgbClr val="000000">
                      <a:alpha val="43137"/>
                    </a:srgbClr>
                  </a:outerShdw>
                </a:effectLst>
              </a:rPr>
              <a:t>dalyvavimui švietime.</a:t>
            </a:r>
            <a:endParaRPr lang="lt-LT" sz="3200" cap="non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08580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84211" y="645460"/>
            <a:ext cx="10503741" cy="5348940"/>
          </a:xfrm>
        </p:spPr>
        <p:txBody>
          <a:bodyPr/>
          <a:lstStyle/>
          <a:p>
            <a:pPr algn="ctr"/>
            <a:r>
              <a:rPr lang="lt-LT" cap="none" dirty="0" smtClean="0">
                <a:effectLst>
                  <a:outerShdw blurRad="38100" dist="38100" dir="2700000" algn="tl">
                    <a:srgbClr val="000000">
                      <a:alpha val="43137"/>
                    </a:srgbClr>
                  </a:outerShdw>
                </a:effectLst>
              </a:rPr>
              <a:t>Pirmiausia jis turi būti suvokiamas</a:t>
            </a:r>
            <a:br>
              <a:rPr lang="lt-LT" cap="none" dirty="0" smtClean="0">
                <a:effectLst>
                  <a:outerShdw blurRad="38100" dist="38100" dir="2700000" algn="tl">
                    <a:srgbClr val="000000">
                      <a:alpha val="43137"/>
                    </a:srgbClr>
                  </a:outerShdw>
                </a:effectLst>
              </a:rPr>
            </a:br>
            <a:r>
              <a:rPr lang="lt-LT" cap="none" dirty="0" smtClean="0">
                <a:effectLst>
                  <a:outerShdw blurRad="38100" dist="38100" dir="2700000" algn="tl">
                    <a:srgbClr val="000000">
                      <a:alpha val="43137"/>
                    </a:srgbClr>
                  </a:outerShdw>
                </a:effectLst>
              </a:rPr>
              <a:t>vertybiniu požiūriu, nes kiekvienas</a:t>
            </a:r>
            <a:br>
              <a:rPr lang="lt-LT" cap="none" dirty="0" smtClean="0">
                <a:effectLst>
                  <a:outerShdw blurRad="38100" dist="38100" dir="2700000" algn="tl">
                    <a:srgbClr val="000000">
                      <a:alpha val="43137"/>
                    </a:srgbClr>
                  </a:outerShdw>
                </a:effectLst>
              </a:rPr>
            </a:br>
            <a:r>
              <a:rPr lang="lt-LT" cap="none" dirty="0" smtClean="0">
                <a:effectLst>
                  <a:outerShdw blurRad="38100" dist="38100" dir="2700000" algn="tl">
                    <a:srgbClr val="000000">
                      <a:alpha val="43137"/>
                    </a:srgbClr>
                  </a:outerShdw>
                </a:effectLst>
              </a:rPr>
              <a:t>vaikas turi savitų poreikių.</a:t>
            </a:r>
            <a:br>
              <a:rPr lang="lt-LT" cap="none" dirty="0" smtClean="0">
                <a:effectLst>
                  <a:outerShdw blurRad="38100" dist="38100" dir="2700000" algn="tl">
                    <a:srgbClr val="000000">
                      <a:alpha val="43137"/>
                    </a:srgbClr>
                  </a:outerShdw>
                </a:effectLst>
              </a:rPr>
            </a:br>
            <a:r>
              <a:rPr lang="lt-LT" cap="none" dirty="0" smtClean="0">
                <a:effectLst>
                  <a:outerShdw blurRad="38100" dist="38100" dir="2700000" algn="tl">
                    <a:srgbClr val="000000">
                      <a:alpha val="43137"/>
                    </a:srgbClr>
                  </a:outerShdw>
                </a:effectLst>
              </a:rPr>
              <a:t/>
            </a:r>
            <a:br>
              <a:rPr lang="lt-LT" cap="none" dirty="0" smtClean="0">
                <a:effectLst>
                  <a:outerShdw blurRad="38100" dist="38100" dir="2700000" algn="tl">
                    <a:srgbClr val="000000">
                      <a:alpha val="43137"/>
                    </a:srgbClr>
                  </a:outerShdw>
                </a:effectLst>
              </a:rPr>
            </a:br>
            <a:r>
              <a:rPr lang="lt-LT" cap="none" dirty="0" smtClean="0">
                <a:effectLst>
                  <a:outerShdw blurRad="38100" dist="38100" dir="2700000" algn="tl">
                    <a:srgbClr val="000000">
                      <a:alpha val="43137"/>
                    </a:srgbClr>
                  </a:outerShdw>
                </a:effectLst>
              </a:rPr>
              <a:t>Turi būti pritaikyta aplinka ir</a:t>
            </a:r>
            <a:br>
              <a:rPr lang="lt-LT" cap="none" dirty="0" smtClean="0">
                <a:effectLst>
                  <a:outerShdw blurRad="38100" dist="38100" dir="2700000" algn="tl">
                    <a:srgbClr val="000000">
                      <a:alpha val="43137"/>
                    </a:srgbClr>
                  </a:outerShdw>
                </a:effectLst>
              </a:rPr>
            </a:br>
            <a:r>
              <a:rPr lang="lt-LT" cap="none" dirty="0" smtClean="0">
                <a:effectLst>
                  <a:outerShdw blurRad="38100" dist="38100" dir="2700000" algn="tl">
                    <a:srgbClr val="000000">
                      <a:alpha val="43137"/>
                    </a:srgbClr>
                  </a:outerShdw>
                </a:effectLst>
              </a:rPr>
              <a:t>individualizuojamas ugdymo</a:t>
            </a:r>
            <a:br>
              <a:rPr lang="lt-LT" cap="none" dirty="0" smtClean="0">
                <a:effectLst>
                  <a:outerShdw blurRad="38100" dist="38100" dir="2700000" algn="tl">
                    <a:srgbClr val="000000">
                      <a:alpha val="43137"/>
                    </a:srgbClr>
                  </a:outerShdw>
                </a:effectLst>
              </a:rPr>
            </a:br>
            <a:r>
              <a:rPr lang="lt-LT" cap="none" dirty="0" smtClean="0">
                <a:effectLst>
                  <a:outerShdw blurRad="38100" dist="38100" dir="2700000" algn="tl">
                    <a:srgbClr val="000000">
                      <a:alpha val="43137"/>
                    </a:srgbClr>
                  </a:outerShdw>
                </a:effectLst>
              </a:rPr>
              <a:t>procesas ne tik </a:t>
            </a:r>
            <a:r>
              <a:rPr lang="lt-LT" cap="none" dirty="0" smtClean="0">
                <a:effectLst>
                  <a:outerShdw blurRad="38100" dist="38100" dir="2700000" algn="tl">
                    <a:srgbClr val="000000">
                      <a:alpha val="43137"/>
                    </a:srgbClr>
                  </a:outerShdw>
                </a:effectLst>
              </a:rPr>
              <a:t>SUP mokiniams, </a:t>
            </a:r>
            <a:r>
              <a:rPr lang="lt-LT" cap="none" dirty="0" smtClean="0">
                <a:effectLst>
                  <a:outerShdw blurRad="38100" dist="38100" dir="2700000" algn="tl">
                    <a:srgbClr val="000000">
                      <a:alpha val="43137"/>
                    </a:srgbClr>
                  </a:outerShdw>
                </a:effectLst>
              </a:rPr>
              <a:t>bet ir tiems,</a:t>
            </a:r>
            <a:br>
              <a:rPr lang="lt-LT" cap="none" dirty="0" smtClean="0">
                <a:effectLst>
                  <a:outerShdw blurRad="38100" dist="38100" dir="2700000" algn="tl">
                    <a:srgbClr val="000000">
                      <a:alpha val="43137"/>
                    </a:srgbClr>
                  </a:outerShdw>
                </a:effectLst>
              </a:rPr>
            </a:br>
            <a:r>
              <a:rPr lang="lt-LT" cap="none" dirty="0" smtClean="0">
                <a:effectLst>
                  <a:outerShdw blurRad="38100" dist="38100" dir="2700000" algn="tl">
                    <a:srgbClr val="000000">
                      <a:alpha val="43137"/>
                    </a:srgbClr>
                  </a:outerShdw>
                </a:effectLst>
              </a:rPr>
              <a:t>kuriems nenustatyti </a:t>
            </a:r>
            <a:r>
              <a:rPr lang="lt-LT" cap="none" dirty="0" smtClean="0">
                <a:effectLst>
                  <a:outerShdw blurRad="38100" dist="38100" dir="2700000" algn="tl">
                    <a:srgbClr val="000000">
                      <a:alpha val="43137"/>
                    </a:srgbClr>
                  </a:outerShdw>
                </a:effectLst>
              </a:rPr>
              <a:t>SUP</a:t>
            </a:r>
            <a:r>
              <a:rPr lang="lt-LT" cap="none" dirty="0" smtClean="0">
                <a:effectLst>
                  <a:outerShdw blurRad="38100" dist="38100" dir="2700000" algn="tl">
                    <a:srgbClr val="000000">
                      <a:alpha val="43137"/>
                    </a:srgbClr>
                  </a:outerShdw>
                </a:effectLst>
              </a:rPr>
              <a:t>.</a:t>
            </a:r>
            <a:endParaRPr lang="lt-LT" cap="non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92657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549741" y="537882"/>
            <a:ext cx="10974388" cy="5876365"/>
          </a:xfrm>
        </p:spPr>
        <p:txBody>
          <a:bodyPr>
            <a:normAutofit/>
          </a:bodyPr>
          <a:lstStyle/>
          <a:p>
            <a:pPr algn="ctr"/>
            <a:r>
              <a:rPr lang="lt-LT" sz="5300" b="1" cap="none" dirty="0" smtClean="0">
                <a:effectLst>
                  <a:outerShdw blurRad="38100" dist="38100" dir="2700000" algn="tl">
                    <a:srgbClr val="000000">
                      <a:alpha val="43137"/>
                    </a:srgbClr>
                  </a:outerShdw>
                </a:effectLst>
              </a:rPr>
              <a:t>MOKYKLOS LYGMENIU</a:t>
            </a:r>
            <a:br>
              <a:rPr lang="lt-LT" sz="5300" b="1" cap="none" dirty="0" smtClean="0">
                <a:effectLst>
                  <a:outerShdw blurRad="38100" dist="38100" dir="2700000" algn="tl">
                    <a:srgbClr val="000000">
                      <a:alpha val="43137"/>
                    </a:srgbClr>
                  </a:outerShdw>
                </a:effectLst>
              </a:rPr>
            </a:br>
            <a:r>
              <a:rPr lang="lt-LT" cap="none" dirty="0" smtClean="0">
                <a:effectLst>
                  <a:outerShdw blurRad="38100" dist="38100" dir="2700000" algn="tl">
                    <a:srgbClr val="000000">
                      <a:alpha val="43137"/>
                    </a:srgbClr>
                  </a:outerShdw>
                </a:effectLst>
              </a:rPr>
              <a:t/>
            </a:r>
            <a:br>
              <a:rPr lang="lt-LT" cap="none" dirty="0" smtClean="0">
                <a:effectLst>
                  <a:outerShdw blurRad="38100" dist="38100" dir="2700000" algn="tl">
                    <a:srgbClr val="000000">
                      <a:alpha val="43137"/>
                    </a:srgbClr>
                  </a:outerShdw>
                </a:effectLst>
              </a:rPr>
            </a:br>
            <a:r>
              <a:rPr lang="lt-LT" cap="none" dirty="0" smtClean="0">
                <a:effectLst>
                  <a:outerShdw blurRad="38100" dist="38100" dir="2700000" algn="tl">
                    <a:srgbClr val="000000">
                      <a:alpha val="43137"/>
                    </a:srgbClr>
                  </a:outerShdw>
                </a:effectLst>
              </a:rPr>
              <a:t>formuojamos bendruomenės narių</a:t>
            </a:r>
            <a:r>
              <a:rPr lang="lt-LT" cap="none" dirty="0">
                <a:effectLst>
                  <a:outerShdw blurRad="38100" dist="38100" dir="2700000" algn="tl">
                    <a:srgbClr val="000000">
                      <a:alpha val="43137"/>
                    </a:srgbClr>
                  </a:outerShdw>
                </a:effectLst>
              </a:rPr>
              <a:t> </a:t>
            </a:r>
            <a:r>
              <a:rPr lang="lt-LT" cap="none" dirty="0" smtClean="0">
                <a:effectLst>
                  <a:outerShdw blurRad="38100" dist="38100" dir="2700000" algn="tl">
                    <a:srgbClr val="000000">
                      <a:alpha val="43137"/>
                    </a:srgbClr>
                  </a:outerShdw>
                </a:effectLst>
              </a:rPr>
              <a:t/>
            </a:r>
            <a:br>
              <a:rPr lang="lt-LT" cap="none" dirty="0" smtClean="0">
                <a:effectLst>
                  <a:outerShdw blurRad="38100" dist="38100" dir="2700000" algn="tl">
                    <a:srgbClr val="000000">
                      <a:alpha val="43137"/>
                    </a:srgbClr>
                  </a:outerShdw>
                </a:effectLst>
              </a:rPr>
            </a:br>
            <a:r>
              <a:rPr lang="lt-LT" cap="none" dirty="0" smtClean="0">
                <a:effectLst>
                  <a:outerShdw blurRad="38100" dist="38100" dir="2700000" algn="tl">
                    <a:srgbClr val="000000">
                      <a:alpha val="43137"/>
                    </a:srgbClr>
                  </a:outerShdw>
                </a:effectLst>
              </a:rPr>
              <a:t/>
            </a:r>
            <a:br>
              <a:rPr lang="lt-LT" cap="none" dirty="0" smtClean="0">
                <a:effectLst>
                  <a:outerShdw blurRad="38100" dist="38100" dir="2700000" algn="tl">
                    <a:srgbClr val="000000">
                      <a:alpha val="43137"/>
                    </a:srgbClr>
                  </a:outerShdw>
                </a:effectLst>
              </a:rPr>
            </a:br>
            <a:r>
              <a:rPr lang="lt-LT" u="sng" cap="none" dirty="0" smtClean="0">
                <a:effectLst>
                  <a:outerShdw blurRad="38100" dist="38100" dir="2700000" algn="tl">
                    <a:srgbClr val="000000">
                      <a:alpha val="43137"/>
                    </a:srgbClr>
                  </a:outerShdw>
                </a:effectLst>
              </a:rPr>
              <a:t>vertybinės nuostatos, </a:t>
            </a:r>
            <a:br>
              <a:rPr lang="lt-LT" u="sng" cap="none" dirty="0" smtClean="0">
                <a:effectLst>
                  <a:outerShdw blurRad="38100" dist="38100" dir="2700000" algn="tl">
                    <a:srgbClr val="000000">
                      <a:alpha val="43137"/>
                    </a:srgbClr>
                  </a:outerShdw>
                </a:effectLst>
              </a:rPr>
            </a:br>
            <a:r>
              <a:rPr lang="lt-LT" u="sng" cap="none" dirty="0" smtClean="0">
                <a:effectLst>
                  <a:outerShdw blurRad="38100" dist="38100" dir="2700000" algn="tl">
                    <a:srgbClr val="000000">
                      <a:alpha val="43137"/>
                    </a:srgbClr>
                  </a:outerShdw>
                </a:effectLst>
              </a:rPr>
              <a:t>tradicijos,</a:t>
            </a:r>
            <a:br>
              <a:rPr lang="lt-LT" u="sng" cap="none" dirty="0" smtClean="0">
                <a:effectLst>
                  <a:outerShdw blurRad="38100" dist="38100" dir="2700000" algn="tl">
                    <a:srgbClr val="000000">
                      <a:alpha val="43137"/>
                    </a:srgbClr>
                  </a:outerShdw>
                </a:effectLst>
              </a:rPr>
            </a:br>
            <a:r>
              <a:rPr lang="lt-LT" u="sng" cap="none" dirty="0" smtClean="0">
                <a:effectLst>
                  <a:outerShdw blurRad="38100" dist="38100" dir="2700000" algn="tl">
                    <a:srgbClr val="000000">
                      <a:alpha val="43137"/>
                    </a:srgbClr>
                  </a:outerShdw>
                </a:effectLst>
              </a:rPr>
              <a:t>tarpusavio santykiai.</a:t>
            </a:r>
            <a:r>
              <a:rPr lang="lt-LT" u="sng" cap="none" dirty="0" smtClean="0"/>
              <a:t/>
            </a:r>
            <a:br>
              <a:rPr lang="lt-LT" u="sng" cap="none" dirty="0" smtClean="0"/>
            </a:br>
            <a:endParaRPr lang="lt-LT" u="sng" cap="none" dirty="0"/>
          </a:p>
        </p:txBody>
      </p:sp>
    </p:spTree>
    <p:extLst>
      <p:ext uri="{BB962C8B-B14F-4D97-AF65-F5344CB8AC3E}">
        <p14:creationId xmlns:p14="http://schemas.microsoft.com/office/powerpoint/2010/main" val="1223975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84212" y="739588"/>
            <a:ext cx="10772682" cy="5661212"/>
          </a:xfrm>
        </p:spPr>
        <p:txBody>
          <a:bodyPr>
            <a:normAutofit fontScale="90000"/>
          </a:bodyPr>
          <a:lstStyle/>
          <a:p>
            <a:pPr algn="ctr"/>
            <a:r>
              <a:rPr lang="lt-LT" sz="4900" b="1" cap="none" dirty="0" smtClean="0">
                <a:effectLst>
                  <a:outerShdw blurRad="38100" dist="38100" dir="2700000" algn="tl">
                    <a:srgbClr val="000000">
                      <a:alpha val="43137"/>
                    </a:srgbClr>
                  </a:outerShdw>
                </a:effectLst>
              </a:rPr>
              <a:t>KLASĖS LYGMENIU</a:t>
            </a:r>
            <a:r>
              <a:rPr lang="lt-LT" sz="4800" b="1" cap="none" dirty="0" smtClean="0">
                <a:effectLst>
                  <a:outerShdw blurRad="38100" dist="38100" dir="2700000" algn="tl">
                    <a:srgbClr val="000000">
                      <a:alpha val="43137"/>
                    </a:srgbClr>
                  </a:outerShdw>
                </a:effectLst>
              </a:rPr>
              <a:t/>
            </a:r>
            <a:br>
              <a:rPr lang="lt-LT" sz="4800" b="1" cap="none" dirty="0" smtClean="0">
                <a:effectLst>
                  <a:outerShdw blurRad="38100" dist="38100" dir="2700000" algn="tl">
                    <a:srgbClr val="000000">
                      <a:alpha val="43137"/>
                    </a:srgbClr>
                  </a:outerShdw>
                </a:effectLst>
              </a:rPr>
            </a:br>
            <a:r>
              <a:rPr lang="lt-LT" cap="none" dirty="0" smtClean="0">
                <a:effectLst>
                  <a:outerShdw blurRad="38100" dist="38100" dir="2700000" algn="tl">
                    <a:srgbClr val="000000">
                      <a:alpha val="43137"/>
                    </a:srgbClr>
                  </a:outerShdw>
                </a:effectLst>
              </a:rPr>
              <a:t/>
            </a:r>
            <a:br>
              <a:rPr lang="lt-LT" cap="none" dirty="0" smtClean="0">
                <a:effectLst>
                  <a:outerShdw blurRad="38100" dist="38100" dir="2700000" algn="tl">
                    <a:srgbClr val="000000">
                      <a:alpha val="43137"/>
                    </a:srgbClr>
                  </a:outerShdw>
                </a:effectLst>
              </a:rPr>
            </a:br>
            <a:r>
              <a:rPr lang="lt-LT" u="sng" cap="none" dirty="0" smtClean="0">
                <a:effectLst>
                  <a:outerShdw blurRad="38100" dist="38100" dir="2700000" algn="tl">
                    <a:srgbClr val="000000">
                      <a:alpha val="43137"/>
                    </a:srgbClr>
                  </a:outerShdw>
                </a:effectLst>
              </a:rPr>
              <a:t>Sudaromos sąlygos mokiniui bendrauti su bendraamžiais,</a:t>
            </a:r>
            <a:r>
              <a:rPr lang="lt-LT" cap="none" dirty="0" smtClean="0">
                <a:effectLst>
                  <a:outerShdw blurRad="38100" dist="38100" dir="2700000" algn="tl">
                    <a:srgbClr val="000000">
                      <a:alpha val="43137"/>
                    </a:srgbClr>
                  </a:outerShdw>
                </a:effectLst>
              </a:rPr>
              <a:t/>
            </a:r>
            <a:br>
              <a:rPr lang="lt-LT" cap="none" dirty="0" smtClean="0">
                <a:effectLst>
                  <a:outerShdw blurRad="38100" dist="38100" dir="2700000" algn="tl">
                    <a:srgbClr val="000000">
                      <a:alpha val="43137"/>
                    </a:srgbClr>
                  </a:outerShdw>
                </a:effectLst>
              </a:rPr>
            </a:br>
            <a:r>
              <a:rPr lang="lt-LT" cap="none" dirty="0" smtClean="0">
                <a:effectLst>
                  <a:outerShdw blurRad="38100" dist="38100" dir="2700000" algn="tl">
                    <a:srgbClr val="000000">
                      <a:alpha val="43137"/>
                    </a:srgbClr>
                  </a:outerShdw>
                </a:effectLst>
              </a:rPr>
              <a:t/>
            </a:r>
            <a:br>
              <a:rPr lang="lt-LT" cap="none" dirty="0" smtClean="0">
                <a:effectLst>
                  <a:outerShdw blurRad="38100" dist="38100" dir="2700000" algn="tl">
                    <a:srgbClr val="000000">
                      <a:alpha val="43137"/>
                    </a:srgbClr>
                  </a:outerShdw>
                </a:effectLst>
              </a:rPr>
            </a:br>
            <a:r>
              <a:rPr lang="lt-LT" u="sng" cap="none" dirty="0" smtClean="0">
                <a:effectLst>
                  <a:outerShdw blurRad="38100" dist="38100" dir="2700000" algn="tl">
                    <a:srgbClr val="000000">
                      <a:alpha val="43137"/>
                    </a:srgbClr>
                  </a:outerShdw>
                </a:effectLst>
              </a:rPr>
              <a:t>dalyvauti bendroje veikloje,</a:t>
            </a:r>
            <a:r>
              <a:rPr lang="lt-LT" cap="none" dirty="0" smtClean="0">
                <a:effectLst>
                  <a:outerShdw blurRad="38100" dist="38100" dir="2700000" algn="tl">
                    <a:srgbClr val="000000">
                      <a:alpha val="43137"/>
                    </a:srgbClr>
                  </a:outerShdw>
                </a:effectLst>
              </a:rPr>
              <a:t/>
            </a:r>
            <a:br>
              <a:rPr lang="lt-LT" cap="none" dirty="0" smtClean="0">
                <a:effectLst>
                  <a:outerShdw blurRad="38100" dist="38100" dir="2700000" algn="tl">
                    <a:srgbClr val="000000">
                      <a:alpha val="43137"/>
                    </a:srgbClr>
                  </a:outerShdw>
                </a:effectLst>
              </a:rPr>
            </a:br>
            <a:r>
              <a:rPr lang="lt-LT" cap="none" dirty="0" smtClean="0">
                <a:effectLst>
                  <a:outerShdw blurRad="38100" dist="38100" dir="2700000" algn="tl">
                    <a:srgbClr val="000000">
                      <a:alpha val="43137"/>
                    </a:srgbClr>
                  </a:outerShdw>
                </a:effectLst>
              </a:rPr>
              <a:t/>
            </a:r>
            <a:br>
              <a:rPr lang="lt-LT" cap="none" dirty="0" smtClean="0">
                <a:effectLst>
                  <a:outerShdw blurRad="38100" dist="38100" dir="2700000" algn="tl">
                    <a:srgbClr val="000000">
                      <a:alpha val="43137"/>
                    </a:srgbClr>
                  </a:outerShdw>
                </a:effectLst>
              </a:rPr>
            </a:br>
            <a:r>
              <a:rPr lang="lt-LT" u="sng" cap="none" dirty="0" smtClean="0">
                <a:effectLst>
                  <a:outerShdw blurRad="38100" dist="38100" dir="2700000" algn="tl">
                    <a:srgbClr val="000000">
                      <a:alpha val="43137"/>
                    </a:srgbClr>
                  </a:outerShdw>
                </a:effectLst>
              </a:rPr>
              <a:t>parodyti savo gebėjimus,</a:t>
            </a:r>
            <a:r>
              <a:rPr lang="lt-LT" cap="none" dirty="0" smtClean="0">
                <a:effectLst>
                  <a:outerShdw blurRad="38100" dist="38100" dir="2700000" algn="tl">
                    <a:srgbClr val="000000">
                      <a:alpha val="43137"/>
                    </a:srgbClr>
                  </a:outerShdw>
                </a:effectLst>
              </a:rPr>
              <a:t/>
            </a:r>
            <a:br>
              <a:rPr lang="lt-LT" cap="none" dirty="0" smtClean="0">
                <a:effectLst>
                  <a:outerShdw blurRad="38100" dist="38100" dir="2700000" algn="tl">
                    <a:srgbClr val="000000">
                      <a:alpha val="43137"/>
                    </a:srgbClr>
                  </a:outerShdw>
                </a:effectLst>
              </a:rPr>
            </a:br>
            <a:r>
              <a:rPr lang="lt-LT" u="sng" cap="none" dirty="0" smtClean="0">
                <a:effectLst>
                  <a:outerShdw blurRad="38100" dist="38100" dir="2700000" algn="tl">
                    <a:srgbClr val="000000">
                      <a:alpha val="43137"/>
                    </a:srgbClr>
                  </a:outerShdw>
                </a:effectLst>
              </a:rPr>
              <a:t/>
            </a:r>
            <a:br>
              <a:rPr lang="lt-LT" u="sng" cap="none" dirty="0" smtClean="0">
                <a:effectLst>
                  <a:outerShdw blurRad="38100" dist="38100" dir="2700000" algn="tl">
                    <a:srgbClr val="000000">
                      <a:alpha val="43137"/>
                    </a:srgbClr>
                  </a:outerShdw>
                </a:effectLst>
              </a:rPr>
            </a:br>
            <a:r>
              <a:rPr lang="lt-LT" u="sng" cap="none" dirty="0" smtClean="0">
                <a:effectLst>
                  <a:outerShdw blurRad="38100" dist="38100" dir="2700000" algn="tl">
                    <a:srgbClr val="000000">
                      <a:alpha val="43137"/>
                    </a:srgbClr>
                  </a:outerShdw>
                </a:effectLst>
              </a:rPr>
              <a:t>gauti reikiamą mokytojų, specialistų pagalbą.</a:t>
            </a:r>
            <a:endParaRPr lang="lt-LT" u="sng" cap="non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21390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537884" y="0"/>
            <a:ext cx="11134164" cy="5813115"/>
          </a:xfrm>
        </p:spPr>
        <p:txBody>
          <a:bodyPr>
            <a:normAutofit fontScale="90000"/>
          </a:bodyPr>
          <a:lstStyle/>
          <a:p>
            <a:pPr algn="ctr"/>
            <a:r>
              <a:rPr lang="lt-LT" cap="none" dirty="0" smtClean="0"/>
              <a:t/>
            </a:r>
            <a:br>
              <a:rPr lang="lt-LT" cap="none" dirty="0" smtClean="0"/>
            </a:br>
            <a:r>
              <a:rPr lang="lt-LT" cap="none" dirty="0" smtClean="0"/>
              <a:t/>
            </a:r>
            <a:br>
              <a:rPr lang="lt-LT" cap="none" dirty="0" smtClean="0"/>
            </a:br>
            <a:r>
              <a:rPr lang="lt-LT" sz="3100" u="sng" cap="none" dirty="0">
                <a:effectLst>
                  <a:outerShdw blurRad="38100" dist="38100" dir="2700000" algn="tl">
                    <a:srgbClr val="000000">
                      <a:alpha val="43137"/>
                    </a:srgbClr>
                  </a:outerShdw>
                </a:effectLst>
              </a:rPr>
              <a:t>M</a:t>
            </a:r>
            <a:r>
              <a:rPr lang="lt-LT" sz="3100" u="sng" cap="none" dirty="0" smtClean="0">
                <a:effectLst>
                  <a:outerShdw blurRad="38100" dist="38100" dir="2700000" algn="tl">
                    <a:srgbClr val="000000">
                      <a:alpha val="43137"/>
                    </a:srgbClr>
                  </a:outerShdw>
                </a:effectLst>
              </a:rPr>
              <a:t>okytojų ir specialistų pasirengimas </a:t>
            </a:r>
            <a:r>
              <a:rPr lang="lt-LT" sz="3100" cap="none" dirty="0" smtClean="0">
                <a:effectLst>
                  <a:outerShdw blurRad="38100" dist="38100" dir="2700000" algn="tl">
                    <a:srgbClr val="000000">
                      <a:alpha val="43137"/>
                    </a:srgbClr>
                  </a:outerShdw>
                </a:effectLst>
              </a:rPr>
              <a:t>(mokytojai ir</a:t>
            </a:r>
            <a:br>
              <a:rPr lang="lt-LT" sz="3100" cap="none" dirty="0" smtClean="0">
                <a:effectLst>
                  <a:outerShdw blurRad="38100" dist="38100" dir="2700000" algn="tl">
                    <a:srgbClr val="000000">
                      <a:alpha val="43137"/>
                    </a:srgbClr>
                  </a:outerShdw>
                </a:effectLst>
              </a:rPr>
            </a:br>
            <a:r>
              <a:rPr lang="lt-LT" sz="3100" cap="none" dirty="0" smtClean="0">
                <a:effectLst>
                  <a:outerShdw blurRad="38100" dist="38100" dir="2700000" algn="tl">
                    <a:srgbClr val="000000">
                      <a:alpha val="43137"/>
                    </a:srgbClr>
                  </a:outerShdw>
                </a:effectLst>
              </a:rPr>
              <a:t>specialistai planuoja </a:t>
            </a:r>
            <a:r>
              <a:rPr lang="lt-LT" sz="3100" cap="none" dirty="0" smtClean="0">
                <a:effectLst>
                  <a:outerShdw blurRad="38100" dist="38100" dir="2700000" algn="tl">
                    <a:srgbClr val="000000">
                      <a:alpha val="43137"/>
                    </a:srgbClr>
                  </a:outerShdw>
                </a:effectLst>
              </a:rPr>
              <a:t>klasės atmosferos, mokinių adaptacijos įvertinimą, susirinkimus su tėvais, prevencinių programų vykdymą).</a:t>
            </a:r>
            <a:br>
              <a:rPr lang="lt-LT" sz="3100" cap="none" dirty="0" smtClean="0">
                <a:effectLst>
                  <a:outerShdw blurRad="38100" dist="38100" dir="2700000" algn="tl">
                    <a:srgbClr val="000000">
                      <a:alpha val="43137"/>
                    </a:srgbClr>
                  </a:outerShdw>
                </a:effectLst>
              </a:rPr>
            </a:br>
            <a:r>
              <a:rPr lang="lt-LT" sz="3100" cap="none" dirty="0" smtClean="0">
                <a:effectLst>
                  <a:outerShdw blurRad="38100" dist="38100" dir="2700000" algn="tl">
                    <a:srgbClr val="000000">
                      <a:alpha val="43137"/>
                    </a:srgbClr>
                  </a:outerShdw>
                </a:effectLst>
              </a:rPr>
              <a:t/>
            </a:r>
            <a:br>
              <a:rPr lang="lt-LT" sz="3100" cap="none" dirty="0" smtClean="0">
                <a:effectLst>
                  <a:outerShdw blurRad="38100" dist="38100" dir="2700000" algn="tl">
                    <a:srgbClr val="000000">
                      <a:alpha val="43137"/>
                    </a:srgbClr>
                  </a:outerShdw>
                </a:effectLst>
              </a:rPr>
            </a:br>
            <a:r>
              <a:rPr lang="lt-LT" sz="3100" u="sng" cap="none" dirty="0" smtClean="0">
                <a:effectLst>
                  <a:outerShdw blurRad="38100" dist="38100" dir="2700000" algn="tl">
                    <a:srgbClr val="000000">
                      <a:alpha val="43137"/>
                    </a:srgbClr>
                  </a:outerShdw>
                </a:effectLst>
              </a:rPr>
              <a:t>Tėvų (globėjų, rūpintojų) pasirengimas </a:t>
            </a:r>
            <a:r>
              <a:rPr lang="lt-LT" sz="3100" cap="none" dirty="0" smtClean="0">
                <a:effectLst>
                  <a:outerShdw blurRad="38100" dist="38100" dir="2700000" algn="tl">
                    <a:srgbClr val="000000">
                      <a:alpha val="43137"/>
                    </a:srgbClr>
                  </a:outerShdw>
                </a:effectLst>
              </a:rPr>
              <a:t/>
            </a:r>
            <a:br>
              <a:rPr lang="lt-LT" sz="3100" cap="none" dirty="0" smtClean="0">
                <a:effectLst>
                  <a:outerShdw blurRad="38100" dist="38100" dir="2700000" algn="tl">
                    <a:srgbClr val="000000">
                      <a:alpha val="43137"/>
                    </a:srgbClr>
                  </a:outerShdw>
                </a:effectLst>
              </a:rPr>
            </a:br>
            <a:r>
              <a:rPr lang="lt-LT" sz="3100" cap="none" dirty="0" smtClean="0">
                <a:effectLst>
                  <a:outerShdw blurRad="38100" dist="38100" dir="2700000" algn="tl">
                    <a:srgbClr val="000000">
                      <a:alpha val="43137"/>
                    </a:srgbClr>
                  </a:outerShdw>
                </a:effectLst>
              </a:rPr>
              <a:t>(informuoja </a:t>
            </a:r>
            <a:r>
              <a:rPr lang="lt-LT" sz="3100" cap="none" dirty="0" smtClean="0">
                <a:effectLst>
                  <a:outerShdw blurRad="38100" dist="38100" dir="2700000" algn="tl">
                    <a:srgbClr val="000000">
                      <a:alpha val="43137"/>
                    </a:srgbClr>
                  </a:outerShdw>
                </a:effectLst>
              </a:rPr>
              <a:t>apie vaikų būdingus elgesio ypatumus, apie SUP, turi padėti savo vaikams priimti SUP mokinius klasėje. Svarbu aptarti ypatumus, kurie yra pastebimi).</a:t>
            </a:r>
            <a:br>
              <a:rPr lang="lt-LT" sz="3100" cap="none" dirty="0" smtClean="0">
                <a:effectLst>
                  <a:outerShdw blurRad="38100" dist="38100" dir="2700000" algn="tl">
                    <a:srgbClr val="000000">
                      <a:alpha val="43137"/>
                    </a:srgbClr>
                  </a:outerShdw>
                </a:effectLst>
              </a:rPr>
            </a:br>
            <a:r>
              <a:rPr lang="lt-LT" sz="3100" cap="none" dirty="0" smtClean="0">
                <a:effectLst>
                  <a:outerShdw blurRad="38100" dist="38100" dir="2700000" algn="tl">
                    <a:srgbClr val="000000">
                      <a:alpha val="43137"/>
                    </a:srgbClr>
                  </a:outerShdw>
                </a:effectLst>
              </a:rPr>
              <a:t/>
            </a:r>
            <a:br>
              <a:rPr lang="lt-LT" sz="3100" cap="none" dirty="0" smtClean="0">
                <a:effectLst>
                  <a:outerShdw blurRad="38100" dist="38100" dir="2700000" algn="tl">
                    <a:srgbClr val="000000">
                      <a:alpha val="43137"/>
                    </a:srgbClr>
                  </a:outerShdw>
                </a:effectLst>
              </a:rPr>
            </a:br>
            <a:r>
              <a:rPr lang="lt-LT" sz="3100" u="sng" cap="none" dirty="0" smtClean="0">
                <a:effectLst>
                  <a:outerShdw blurRad="38100" dist="38100" dir="2700000" algn="tl">
                    <a:srgbClr val="000000">
                      <a:alpha val="43137"/>
                    </a:srgbClr>
                  </a:outerShdw>
                </a:effectLst>
              </a:rPr>
              <a:t>Ugdytinių pasirengimas</a:t>
            </a:r>
            <a:r>
              <a:rPr lang="lt-LT" sz="3100" cap="none" dirty="0" smtClean="0">
                <a:effectLst>
                  <a:outerShdw blurRad="38100" dist="38100" dir="2700000" algn="tl">
                    <a:srgbClr val="000000">
                      <a:alpha val="43137"/>
                    </a:srgbClr>
                  </a:outerShdw>
                </a:effectLst>
              </a:rPr>
              <a:t> (naujai atvykęs </a:t>
            </a:r>
            <a:r>
              <a:rPr lang="lt-LT" sz="3100" cap="none" dirty="0" smtClean="0">
                <a:effectLst>
                  <a:outerShdw blurRad="38100" dist="38100" dir="2700000" algn="tl">
                    <a:srgbClr val="000000">
                      <a:alpha val="43137"/>
                    </a:srgbClr>
                  </a:outerShdw>
                </a:effectLst>
              </a:rPr>
              <a:t>mokinys</a:t>
            </a:r>
            <a:r>
              <a:rPr lang="lt-LT" sz="3100" cap="none" dirty="0" smtClean="0">
                <a:effectLst>
                  <a:outerShdw blurRad="38100" dist="38100" dir="2700000" algn="tl">
                    <a:srgbClr val="000000">
                      <a:alpha val="43137"/>
                    </a:srgbClr>
                  </a:outerShdw>
                </a:effectLst>
              </a:rPr>
              <a:t/>
            </a:r>
            <a:br>
              <a:rPr lang="lt-LT" sz="3100" cap="none" dirty="0" smtClean="0">
                <a:effectLst>
                  <a:outerShdw blurRad="38100" dist="38100" dir="2700000" algn="tl">
                    <a:srgbClr val="000000">
                      <a:alpha val="43137"/>
                    </a:srgbClr>
                  </a:outerShdw>
                </a:effectLst>
              </a:rPr>
            </a:br>
            <a:r>
              <a:rPr lang="lt-LT" sz="3100" cap="none" dirty="0" smtClean="0">
                <a:effectLst>
                  <a:outerShdw blurRad="38100" dist="38100" dir="2700000" algn="tl">
                    <a:srgbClr val="000000">
                      <a:alpha val="43137"/>
                    </a:srgbClr>
                  </a:outerShdw>
                </a:effectLst>
              </a:rPr>
              <a:t>individualiai supažindinamas su mokiniais, mokytojais, mokyklos aplinka).</a:t>
            </a:r>
            <a:endParaRPr lang="lt-LT" sz="3100" cap="non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005104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84212" y="578224"/>
            <a:ext cx="10490294" cy="5416175"/>
          </a:xfrm>
        </p:spPr>
        <p:txBody>
          <a:bodyPr/>
          <a:lstStyle/>
          <a:p>
            <a:pPr algn="ctr"/>
            <a:r>
              <a:rPr lang="lt-LT" b="1" cap="none" dirty="0" smtClean="0">
                <a:effectLst>
                  <a:outerShdw blurRad="38100" dist="38100" dir="2700000" algn="tl">
                    <a:srgbClr val="000000">
                      <a:alpha val="43137"/>
                    </a:srgbClr>
                  </a:outerShdw>
                </a:effectLst>
              </a:rPr>
              <a:t>Šiuo metu „</a:t>
            </a:r>
            <a:r>
              <a:rPr lang="lt-LT" b="1" cap="none" dirty="0" err="1" smtClean="0">
                <a:effectLst>
                  <a:outerShdw blurRad="38100" dist="38100" dir="2700000" algn="tl">
                    <a:srgbClr val="000000">
                      <a:alpha val="43137"/>
                    </a:srgbClr>
                  </a:outerShdw>
                </a:effectLst>
              </a:rPr>
              <a:t>Ažuolyno</a:t>
            </a:r>
            <a:r>
              <a:rPr lang="lt-LT" b="1" cap="none" dirty="0" smtClean="0">
                <a:effectLst>
                  <a:outerShdw blurRad="38100" dist="38100" dir="2700000" algn="tl">
                    <a:srgbClr val="000000">
                      <a:alpha val="43137"/>
                    </a:srgbClr>
                  </a:outerShdw>
                </a:effectLst>
              </a:rPr>
              <a:t>“ progimnazijoje mokosi 41 specialiųjų ugdymosi poreikių turintis mokinys, iš kurių 12 turi didelius specialiuosius ugdymosi poreikius.</a:t>
            </a:r>
            <a:endParaRPr lang="lt-LT" b="1" cap="non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4588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43870" y="1008531"/>
            <a:ext cx="10987835" cy="5375834"/>
          </a:xfrm>
        </p:spPr>
        <p:txBody>
          <a:bodyPr>
            <a:normAutofit fontScale="90000"/>
          </a:bodyPr>
          <a:lstStyle/>
          <a:p>
            <a:pPr algn="ctr"/>
            <a:r>
              <a:rPr lang="lt-LT" b="1" u="sng" dirty="0">
                <a:effectLst>
                  <a:outerShdw blurRad="38100" dist="38100" dir="2700000" algn="tl">
                    <a:srgbClr val="000000">
                      <a:alpha val="43137"/>
                    </a:srgbClr>
                  </a:outerShdw>
                </a:effectLst>
              </a:rPr>
              <a:t>Elektrėnų ,,Ąžuolyno“ </a:t>
            </a:r>
            <a:r>
              <a:rPr lang="lt-LT" b="1" u="sng" dirty="0" smtClean="0">
                <a:effectLst>
                  <a:outerShdw blurRad="38100" dist="38100" dir="2700000" algn="tl">
                    <a:srgbClr val="000000">
                      <a:alpha val="43137"/>
                    </a:srgbClr>
                  </a:outerShdw>
                </a:effectLst>
              </a:rPr>
              <a:t>progimnazijoje</a:t>
            </a:r>
            <a:r>
              <a:rPr lang="lt-LT" b="1" u="sng" dirty="0">
                <a:effectLst>
                  <a:outerShdw blurRad="38100" dist="38100" dir="2700000" algn="tl">
                    <a:srgbClr val="000000">
                      <a:alpha val="43137"/>
                    </a:srgbClr>
                  </a:outerShdw>
                </a:effectLst>
              </a:rPr>
              <a:t/>
            </a:r>
            <a:br>
              <a:rPr lang="lt-LT" b="1" u="sng" dirty="0">
                <a:effectLst>
                  <a:outerShdw blurRad="38100" dist="38100" dir="2700000" algn="tl">
                    <a:srgbClr val="000000">
                      <a:alpha val="43137"/>
                    </a:srgbClr>
                  </a:outerShdw>
                </a:effectLst>
              </a:rPr>
            </a:br>
            <a:r>
              <a:rPr lang="lt-LT" b="1" u="sng" dirty="0">
                <a:effectLst>
                  <a:outerShdw blurRad="38100" dist="38100" dir="2700000" algn="tl">
                    <a:srgbClr val="000000">
                      <a:alpha val="43137"/>
                    </a:srgbClr>
                  </a:outerShdw>
                </a:effectLst>
              </a:rPr>
              <a:t>Įtraukiojo ugdymo srityje bus siekiama</a:t>
            </a:r>
            <a:r>
              <a:rPr lang="lt-LT" b="1" u="sng" dirty="0" smtClean="0">
                <a:effectLst>
                  <a:outerShdw blurRad="38100" dist="38100" dir="2700000" algn="tl">
                    <a:srgbClr val="000000">
                      <a:alpha val="43137"/>
                    </a:srgbClr>
                  </a:outerShdw>
                </a:effectLst>
              </a:rPr>
              <a:t>:</a:t>
            </a:r>
            <a:r>
              <a:rPr lang="lt-LT" b="1" dirty="0" smtClean="0">
                <a:effectLst>
                  <a:outerShdw blurRad="38100" dist="38100" dir="2700000" algn="tl">
                    <a:srgbClr val="000000">
                      <a:alpha val="43137"/>
                    </a:srgbClr>
                  </a:outerShdw>
                </a:effectLst>
              </a:rPr>
              <a:t/>
            </a:r>
            <a:br>
              <a:rPr lang="lt-LT" b="1" dirty="0" smtClean="0">
                <a:effectLst>
                  <a:outerShdw blurRad="38100" dist="38100" dir="2700000" algn="tl">
                    <a:srgbClr val="000000">
                      <a:alpha val="43137"/>
                    </a:srgbClr>
                  </a:outerShdw>
                </a:effectLst>
              </a:rPr>
            </a:br>
            <a:r>
              <a:rPr lang="lt-LT" b="1" dirty="0">
                <a:effectLst>
                  <a:outerShdw blurRad="38100" dist="38100" dir="2700000" algn="tl">
                    <a:srgbClr val="000000">
                      <a:alpha val="43137"/>
                    </a:srgbClr>
                  </a:outerShdw>
                </a:effectLst>
              </a:rPr>
              <a:t/>
            </a:r>
            <a:br>
              <a:rPr lang="lt-LT" b="1" dirty="0">
                <a:effectLst>
                  <a:outerShdw blurRad="38100" dist="38100" dir="2700000" algn="tl">
                    <a:srgbClr val="000000">
                      <a:alpha val="43137"/>
                    </a:srgbClr>
                  </a:outerShdw>
                </a:effectLst>
              </a:rPr>
            </a:br>
            <a:r>
              <a:rPr lang="lt-LT" sz="3100" cap="none" dirty="0" smtClean="0">
                <a:effectLst>
                  <a:outerShdw blurRad="38100" dist="38100" dir="2700000" algn="tl">
                    <a:srgbClr val="000000">
                      <a:alpha val="43137"/>
                    </a:srgbClr>
                  </a:outerShdw>
                </a:effectLst>
              </a:rPr>
              <a:t>1.	Skatinti visos progimnazijos bendruomenės dalyvavimą kuriant kiekvieno vaiko įsitraukimą į ugdymo(</a:t>
            </a:r>
            <a:r>
              <a:rPr lang="lt-LT" sz="3100" cap="none" dirty="0" err="1" smtClean="0">
                <a:effectLst>
                  <a:outerShdw blurRad="38100" dist="38100" dir="2700000" algn="tl">
                    <a:srgbClr val="000000">
                      <a:alpha val="43137"/>
                    </a:srgbClr>
                  </a:outerShdw>
                </a:effectLst>
              </a:rPr>
              <a:t>si</a:t>
            </a:r>
            <a:r>
              <a:rPr lang="lt-LT" sz="3100" cap="none" dirty="0" smtClean="0">
                <a:effectLst>
                  <a:outerShdw blurRad="38100" dist="38100" dir="2700000" algn="tl">
                    <a:srgbClr val="000000">
                      <a:alpha val="43137"/>
                    </a:srgbClr>
                  </a:outerShdw>
                </a:effectLst>
              </a:rPr>
              <a:t>) procesą, pažinti vaiką, jo galimybes, įvertinti turimus resursus, prireikus ieškoti kitų galimybių ir išorės pagalbos.</a:t>
            </a:r>
            <a:r>
              <a:rPr lang="lt-LT" sz="3100" b="1" cap="none" dirty="0" smtClean="0">
                <a:effectLst>
                  <a:outerShdw blurRad="38100" dist="38100" dir="2700000" algn="tl">
                    <a:srgbClr val="000000">
                      <a:alpha val="43137"/>
                    </a:srgbClr>
                  </a:outerShdw>
                </a:effectLst>
              </a:rPr>
              <a:t/>
            </a:r>
            <a:br>
              <a:rPr lang="lt-LT" sz="3100" b="1" cap="none" dirty="0" smtClean="0">
                <a:effectLst>
                  <a:outerShdw blurRad="38100" dist="38100" dir="2700000" algn="tl">
                    <a:srgbClr val="000000">
                      <a:alpha val="43137"/>
                    </a:srgbClr>
                  </a:outerShdw>
                </a:effectLst>
              </a:rPr>
            </a:br>
            <a:r>
              <a:rPr lang="lt-LT" sz="3100" b="1" cap="none" dirty="0" smtClean="0">
                <a:effectLst>
                  <a:outerShdw blurRad="38100" dist="38100" dir="2700000" algn="tl">
                    <a:srgbClr val="000000">
                      <a:alpha val="43137"/>
                    </a:srgbClr>
                  </a:outerShdw>
                </a:effectLst>
              </a:rPr>
              <a:t/>
            </a:r>
            <a:br>
              <a:rPr lang="lt-LT" sz="3100" b="1" cap="none" dirty="0" smtClean="0">
                <a:effectLst>
                  <a:outerShdw blurRad="38100" dist="38100" dir="2700000" algn="tl">
                    <a:srgbClr val="000000">
                      <a:alpha val="43137"/>
                    </a:srgbClr>
                  </a:outerShdw>
                </a:effectLst>
              </a:rPr>
            </a:br>
            <a:r>
              <a:rPr lang="lt-LT" sz="3100" cap="none" dirty="0" smtClean="0">
                <a:effectLst>
                  <a:outerShdw blurRad="38100" dist="38100" dir="2700000" algn="tl">
                    <a:srgbClr val="000000">
                      <a:alpha val="43137"/>
                    </a:srgbClr>
                  </a:outerShdw>
                </a:effectLst>
              </a:rPr>
              <a:t>2.	Stiprinti progimnazijos savivaldą sudarant daugiau galimybių kiekvienai organizacijai (mokinių parlamentui, metodinei tarybai, tėvų komitetui ir t.t.) Tinkamai atstovauti visų bendruomenės narių interesams.</a:t>
            </a:r>
            <a:r>
              <a:rPr lang="lt-LT" b="1" dirty="0"/>
              <a:t/>
            </a:r>
            <a:br>
              <a:rPr lang="lt-LT" b="1" dirty="0"/>
            </a:br>
            <a:r>
              <a:rPr lang="lt-LT" dirty="0"/>
              <a:t/>
            </a:r>
            <a:br>
              <a:rPr lang="lt-LT" dirty="0"/>
            </a:br>
            <a:endParaRPr lang="lt-LT" dirty="0"/>
          </a:p>
        </p:txBody>
      </p:sp>
    </p:spTree>
    <p:extLst>
      <p:ext uri="{BB962C8B-B14F-4D97-AF65-F5344CB8AC3E}">
        <p14:creationId xmlns:p14="http://schemas.microsoft.com/office/powerpoint/2010/main" val="3012619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Dalis">
  <a:themeElements>
    <a:clrScheme name="Dalis">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alis">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is">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130</TotalTime>
  <Words>92</Words>
  <Application>Microsoft Office PowerPoint</Application>
  <PresentationFormat>Plačiaekranė</PresentationFormat>
  <Paragraphs>22</Paragraphs>
  <Slides>12</Slides>
  <Notes>0</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12</vt:i4>
      </vt:variant>
    </vt:vector>
  </HeadingPairs>
  <TitlesOfParts>
    <vt:vector size="16" baseType="lpstr">
      <vt:lpstr>Arial Black</vt:lpstr>
      <vt:lpstr>Century Gothic</vt:lpstr>
      <vt:lpstr>Wingdings 3</vt:lpstr>
      <vt:lpstr>Dalis</vt:lpstr>
      <vt:lpstr>Įtraukusis ugdymas </vt:lpstr>
      <vt:lpstr>„PowerPoint“ pateiktis</vt:lpstr>
      <vt:lpstr>ĮTRAUKUSIS UGDYMAS  Tai procesas, kuriame atsižvelgiama į mokinių socialinę, kultūrinę mokymosi įvairovę ir remiasi veiksniais, padedančiais nustatyti bei šalinti kliūtis mokymuisi ir dalyvavimui švietime.</vt:lpstr>
      <vt:lpstr>Pirmiausia jis turi būti suvokiamas vertybiniu požiūriu, nes kiekvienas vaikas turi savitų poreikių.  Turi būti pritaikyta aplinka ir individualizuojamas ugdymo procesas ne tik SUP mokiniams, bet ir tiems, kuriems nenustatyti SUP.</vt:lpstr>
      <vt:lpstr>MOKYKLOS LYGMENIU  formuojamos bendruomenės narių   vertybinės nuostatos,  tradicijos, tarpusavio santykiai. </vt:lpstr>
      <vt:lpstr>KLASĖS LYGMENIU  Sudaromos sąlygos mokiniui bendrauti su bendraamžiais,  dalyvauti bendroje veikloje,  parodyti savo gebėjimus,  gauti reikiamą mokytojų, specialistų pagalbą.</vt:lpstr>
      <vt:lpstr>  Mokytojų ir specialistų pasirengimas (mokytojai ir specialistai planuoja klasės atmosferos, mokinių adaptacijos įvertinimą, susirinkimus su tėvais, prevencinių programų vykdymą).  Tėvų (globėjų, rūpintojų) pasirengimas  (informuoja apie vaikų būdingus elgesio ypatumus, apie SUP, turi padėti savo vaikams priimti SUP mokinius klasėje. Svarbu aptarti ypatumus, kurie yra pastebimi).  Ugdytinių pasirengimas (naujai atvykęs mokinys individualiai supažindinamas su mokiniais, mokytojais, mokyklos aplinka).</vt:lpstr>
      <vt:lpstr>Šiuo metu „Ažuolyno“ progimnazijoje mokosi 41 specialiųjų ugdymosi poreikių turintis mokinys, iš kurių 12 turi didelius specialiuosius ugdymosi poreikius.</vt:lpstr>
      <vt:lpstr>Elektrėnų ,,Ąžuolyno“ progimnazijoje Įtraukiojo ugdymo srityje bus siekiama:  1. Skatinti visos progimnazijos bendruomenės dalyvavimą kuriant kiekvieno vaiko įsitraukimą į ugdymo(si) procesą, pažinti vaiką, jo galimybes, įvertinti turimus resursus, prireikus ieškoti kitų galimybių ir išorės pagalbos.  2. Stiprinti progimnazijos savivaldą sudarant daugiau galimybių kiekvienai organizacijai (mokinių parlamentui, metodinei tarybai, tėvų komitetui ir t.t.) Tinkamai atstovauti visų bendruomenės narių interesams.  </vt:lpstr>
      <vt:lpstr>3.  Kurti mokymo(si) ir poilsio erdves ir aplinkas, jas pritaikyti mokiniams, turintiems įvairių negalių.  4. Skatinti mokytojus gilinti kompetencijas įtraukiojo ugdymo srityje, plėtoti mokymąsi, pvz., Stebint ir aptariant kolegų pamokas, dalijantis išbandytais inovatyviais metodais, atrastomis priemonėmis, išnaudoti kolegialaus mokymosi potencialą, organizuoti kvalifikacijos tobulinimą, dalytis gerąja praktika.  5. Numatyti aiškius į(si)vertinimo kriterijus, skelbti ir aptarti juos su mokiniais, pateikti užduotis, kurios suteiktų informaciją, ko mokiniai išmoko, su kokiais sunkumais susidūrė, kaip planuoti tolesnį mokinių mokymąsi, sudaryti visiems mokiniams sąlygas pamokose rinktis tokius mokymosi būdus, tempą, kurie padėtų jiems siekti maksimalios pažangos. </vt:lpstr>
      <vt:lpstr>6.  Peržiūrėti mokytojo padėjėjams keliamus kvalifikacinius reikalavimus ir jų atliekamas funkcijas, kad progimnazija tinkamai panaudotų jų potencialą.  7.  Stiprinti ir plėtoti bendradarbiavimą su tėvais, ieškant naujų, įtraukiančių galimybių, formuoti teigiamas nuostatas dėl įtraukiojo ugdymo: vertinant mokinių pažangą orientuotis ne tik į akademinius pasiekimus, bet ir į kiekvieno asmenybės tapsmo, mokymosi pažangą.   </vt:lpstr>
      <vt:lpstr>Visi skirtingi – visi reikalingi             ačiū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Įtraukusis ugdymas </dc:title>
  <dc:creator>„Windows“ vartotojas</dc:creator>
  <cp:lastModifiedBy>„Windows“ vartotojas</cp:lastModifiedBy>
  <cp:revision>18</cp:revision>
  <dcterms:created xsi:type="dcterms:W3CDTF">2023-04-21T05:35:12Z</dcterms:created>
  <dcterms:modified xsi:type="dcterms:W3CDTF">2023-04-24T06:39:44Z</dcterms:modified>
</cp:coreProperties>
</file>