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74" r:id="rId3"/>
    <p:sldId id="257" r:id="rId4"/>
    <p:sldId id="258" r:id="rId5"/>
    <p:sldId id="276" r:id="rId6"/>
    <p:sldId id="259" r:id="rId7"/>
    <p:sldId id="277" r:id="rId8"/>
    <p:sldId id="260" r:id="rId9"/>
    <p:sldId id="272" r:id="rId10"/>
    <p:sldId id="278" r:id="rId11"/>
    <p:sldId id="262" r:id="rId12"/>
    <p:sldId id="273" r:id="rId13"/>
    <p:sldId id="264" r:id="rId14"/>
    <p:sldId id="265" r:id="rId15"/>
    <p:sldId id="266" r:id="rId16"/>
    <p:sldId id="280" r:id="rId17"/>
    <p:sldId id="267" r:id="rId18"/>
    <p:sldId id="279" r:id="rId19"/>
    <p:sldId id="268" r:id="rId20"/>
    <p:sldId id="269" r:id="rId21"/>
    <p:sldId id="281" r:id="rId22"/>
    <p:sldId id="270" r:id="rId23"/>
    <p:sldId id="271" r:id="rId24"/>
    <p:sldId id="282" r:id="rId25"/>
    <p:sldId id="283"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1. Kelintoje</a:t>
            </a:r>
            <a:r>
              <a:rPr lang="en-US" sz="2400" baseline="0"/>
              <a:t> klas</a:t>
            </a:r>
            <a:r>
              <a:rPr lang="lt-LT" sz="2400" baseline="0"/>
              <a:t>ėje mokosi Jūsų vaikas</a:t>
            </a:r>
            <a:r>
              <a:rPr lang="lt-LT" sz="2400"/>
              <a: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DE2F-4C7C-B10B-F480DB7DAB79}"/>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DE2F-4C7C-B10B-F480DB7DAB79}"/>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DE2F-4C7C-B10B-F480DB7DAB7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Lapas13!$A$1:$D$1</c:f>
              <c:strCache>
                <c:ptCount val="3"/>
                <c:pt idx="0">
                  <c:v>1-4 kl.</c:v>
                </c:pt>
                <c:pt idx="1">
                  <c:v>5-6 kl.</c:v>
                </c:pt>
                <c:pt idx="2">
                  <c:v>7-8 kl.</c:v>
                </c:pt>
              </c:strCache>
            </c:strRef>
          </c:cat>
          <c:val>
            <c:numRef>
              <c:f>Lapas13!$A$2:$D$2</c:f>
              <c:numCache>
                <c:formatCode>General</c:formatCode>
                <c:ptCount val="3"/>
                <c:pt idx="0">
                  <c:v>39</c:v>
                </c:pt>
                <c:pt idx="1">
                  <c:v>22</c:v>
                </c:pt>
                <c:pt idx="2">
                  <c:v>39</c:v>
                </c:pt>
              </c:numCache>
            </c:numRef>
          </c:val>
          <c:extLst>
            <c:ext xmlns:c16="http://schemas.microsoft.com/office/drawing/2014/chart" uri="{C3380CC4-5D6E-409C-BE32-E72D297353CC}">
              <c16:uniqueId val="{00000006-DE2F-4C7C-B10B-F480DB7DAB79}"/>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88896006643237391"/>
          <c:y val="0.42694897637795276"/>
          <c:w val="9.5974020196627957E-2"/>
          <c:h val="0.2620018897637794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a:t>2. </a:t>
            </a:r>
            <a:r>
              <a:rPr lang="en-US" sz="2400" dirty="0" err="1"/>
              <a:t>Kaip</a:t>
            </a:r>
            <a:r>
              <a:rPr lang="en-US" sz="2400" baseline="0" dirty="0"/>
              <a:t> </a:t>
            </a:r>
            <a:r>
              <a:rPr lang="en-US" sz="2400" baseline="0" dirty="0" err="1"/>
              <a:t>manote</a:t>
            </a:r>
            <a:r>
              <a:rPr lang="lt-LT" sz="2400" baseline="0" dirty="0"/>
              <a:t>, ar mokytojų vertinimai (pažymiai) atitinka Jūsų vaiko gebėjimus</a:t>
            </a:r>
            <a:r>
              <a:rPr lang="lt-LT" sz="2400" dirty="0"/>
              <a: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4422735346358793E-2"/>
          <c:y val="0.19689039408866998"/>
          <c:w val="0.63113400511880957"/>
          <c:h val="0.76924261083743839"/>
        </c:manualLayout>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CC2-42A4-BE99-475BA1C913A0}"/>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CC2-42A4-BE99-475BA1C913A0}"/>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1CC2-42A4-BE99-475BA1C913A0}"/>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1CC2-42A4-BE99-475BA1C913A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Lapas13!$A$1:$D$1</c:f>
              <c:strCache>
                <c:ptCount val="4"/>
                <c:pt idx="0">
                  <c:v>Taip, visiškai patenkinti vertinimu</c:v>
                </c:pt>
                <c:pt idx="1">
                  <c:v>Iš dalies - yra vertinimų, kuriuos norėčiau aptarti</c:v>
                </c:pt>
                <c:pt idx="2">
                  <c:v>Ne</c:v>
                </c:pt>
                <c:pt idx="3">
                  <c:v>Neturiu nuomonės</c:v>
                </c:pt>
              </c:strCache>
            </c:strRef>
          </c:cat>
          <c:val>
            <c:numRef>
              <c:f>Lapas13!$A$2:$D$2</c:f>
              <c:numCache>
                <c:formatCode>General</c:formatCode>
                <c:ptCount val="4"/>
                <c:pt idx="0">
                  <c:v>89</c:v>
                </c:pt>
                <c:pt idx="1">
                  <c:v>11</c:v>
                </c:pt>
                <c:pt idx="2">
                  <c:v>0</c:v>
                </c:pt>
                <c:pt idx="3">
                  <c:v>0</c:v>
                </c:pt>
              </c:numCache>
            </c:numRef>
          </c:val>
          <c:extLst>
            <c:ext xmlns:c16="http://schemas.microsoft.com/office/drawing/2014/chart" uri="{C3380CC4-5D6E-409C-BE32-E72D297353CC}">
              <c16:uniqueId val="{00000008-1CC2-42A4-BE99-475BA1C913A0}"/>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2098140430494408"/>
          <c:y val="0.29455970482138011"/>
          <c:w val="0.3639527604256127"/>
          <c:h val="0.55196729180404158"/>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3.</a:t>
            </a:r>
            <a:r>
              <a:rPr lang="lt-LT" sz="2400"/>
              <a:t> Kaip</a:t>
            </a:r>
            <a:r>
              <a:rPr lang="lt-LT" sz="2400" baseline="0"/>
              <a:t> manote, ar Jūsų vaikas progimnazijoje yra saugus?</a:t>
            </a:r>
            <a:r>
              <a:rPr lang="en-US" sz="2400" baseline="0"/>
              <a:t> </a:t>
            </a:r>
            <a:endParaRPr lang="lt-LT" sz="2400"/>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834-4942-A95E-ABC793571F9C}"/>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834-4942-A95E-ABC793571F9C}"/>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834-4942-A95E-ABC793571F9C}"/>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3834-4942-A95E-ABC793571F9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Lapas3!$A$1:$D$1</c:f>
              <c:strCache>
                <c:ptCount val="4"/>
                <c:pt idx="0">
                  <c:v>Taip, visiškai</c:v>
                </c:pt>
                <c:pt idx="1">
                  <c:v>Daugiausia - taip</c:v>
                </c:pt>
                <c:pt idx="2">
                  <c:v>Ne visuomet</c:v>
                </c:pt>
                <c:pt idx="3">
                  <c:v>Nežinau</c:v>
                </c:pt>
              </c:strCache>
            </c:strRef>
          </c:cat>
          <c:val>
            <c:numRef>
              <c:f>Lapas3!$A$2:$D$2</c:f>
              <c:numCache>
                <c:formatCode>General</c:formatCode>
                <c:ptCount val="4"/>
                <c:pt idx="0">
                  <c:v>37</c:v>
                </c:pt>
                <c:pt idx="1">
                  <c:v>58</c:v>
                </c:pt>
                <c:pt idx="2">
                  <c:v>5</c:v>
                </c:pt>
                <c:pt idx="3">
                  <c:v>0</c:v>
                </c:pt>
              </c:numCache>
            </c:numRef>
          </c:val>
          <c:extLst>
            <c:ext xmlns:c16="http://schemas.microsoft.com/office/drawing/2014/chart" uri="{C3380CC4-5D6E-409C-BE32-E72D297353CC}">
              <c16:uniqueId val="{00000008-3834-4942-A95E-ABC793571F9C}"/>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71087290530991321"/>
          <c:y val="0.3026338868658367"/>
          <c:w val="0.24849222693317183"/>
          <c:h val="0.4228296409982650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2400" dirty="0"/>
              <a:t>4.</a:t>
            </a:r>
            <a:r>
              <a:rPr lang="en-US" sz="2400" baseline="0" dirty="0"/>
              <a:t> </a:t>
            </a:r>
            <a:r>
              <a:rPr lang="lt-LT" sz="2400" baseline="0" dirty="0"/>
              <a:t>Kaip vertinate Jūsų vaiko galimybes bendrauti ir kurti draugiškus santykius progimnazijoje?</a:t>
            </a:r>
            <a:endParaRPr lang="lt-LT" sz="24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F6B5-4457-A3A5-E41EE51803C5}"/>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F6B5-4457-A3A5-E41EE51803C5}"/>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F6B5-4457-A3A5-E41EE51803C5}"/>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F6B5-4457-A3A5-E41EE51803C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Lapas4!$A$1:$D$1</c:f>
              <c:strCache>
                <c:ptCount val="4"/>
                <c:pt idx="0">
                  <c:v>Vaikui sekasi puikiai</c:v>
                </c:pt>
                <c:pt idx="1">
                  <c:v>Yra sunkumų</c:v>
                </c:pt>
                <c:pt idx="2">
                  <c:v>Vaikui sunku užmegzti socialinius ryšius</c:v>
                </c:pt>
                <c:pt idx="3">
                  <c:v>Neturiu nuomonės</c:v>
                </c:pt>
              </c:strCache>
            </c:strRef>
          </c:cat>
          <c:val>
            <c:numRef>
              <c:f>Lapas4!$A$2:$D$2</c:f>
              <c:numCache>
                <c:formatCode>General</c:formatCode>
                <c:ptCount val="4"/>
                <c:pt idx="0">
                  <c:v>50</c:v>
                </c:pt>
                <c:pt idx="1">
                  <c:v>45</c:v>
                </c:pt>
                <c:pt idx="2">
                  <c:v>3</c:v>
                </c:pt>
                <c:pt idx="3">
                  <c:v>2</c:v>
                </c:pt>
              </c:numCache>
            </c:numRef>
          </c:val>
          <c:extLst>
            <c:ext xmlns:c16="http://schemas.microsoft.com/office/drawing/2014/chart" uri="{C3380CC4-5D6E-409C-BE32-E72D297353CC}">
              <c16:uniqueId val="{00000008-F6B5-4457-A3A5-E41EE51803C5}"/>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r>
              <a:rPr lang="en-US" sz="2400">
                <a:solidFill>
                  <a:sysClr val="windowText" lastClr="000000"/>
                </a:solidFill>
              </a:rPr>
              <a:t>6.</a:t>
            </a:r>
            <a:r>
              <a:rPr lang="en-US" sz="2400" baseline="0">
                <a:solidFill>
                  <a:sysClr val="windowText" lastClr="000000"/>
                </a:solidFill>
              </a:rPr>
              <a:t> Kokios </a:t>
            </a:r>
            <a:r>
              <a:rPr lang="lt-LT" sz="2400" baseline="0">
                <a:solidFill>
                  <a:sysClr val="windowText" lastClr="000000"/>
                </a:solidFill>
              </a:rPr>
              <a:t>švietimo pagalbos </a:t>
            </a:r>
            <a:r>
              <a:rPr lang="en-US" sz="2400" baseline="0">
                <a:solidFill>
                  <a:sysClr val="windowText" lastClr="000000"/>
                </a:solidFill>
              </a:rPr>
              <a:t>paslaugos </a:t>
            </a:r>
            <a:r>
              <a:rPr lang="lt-LT" sz="2400" baseline="0">
                <a:solidFill>
                  <a:sysClr val="windowText" lastClr="000000"/>
                </a:solidFill>
              </a:rPr>
              <a:t>šiuo metu teikiamos Jūsų vaikui progimnazijoje?</a:t>
            </a:r>
            <a:endParaRPr lang="lt-LT" sz="2400">
              <a:solidFill>
                <a:sysClr val="windowText" lastClr="000000"/>
              </a:solidFill>
            </a:endParaRPr>
          </a:p>
        </c:rich>
      </c:tx>
      <c:overlay val="0"/>
      <c:spPr>
        <a:noFill/>
        <a:ln>
          <a:noFill/>
        </a:ln>
        <a:effectLst/>
      </c:spPr>
      <c:txPr>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endParaRPr lang="lt-L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Lapas6!$A$1:$E$1</c:f>
              <c:strCache>
                <c:ptCount val="5"/>
                <c:pt idx="0">
                  <c:v>Specialiojo pedagogo</c:v>
                </c:pt>
                <c:pt idx="1">
                  <c:v>Logopedo</c:v>
                </c:pt>
                <c:pt idx="2">
                  <c:v>Socialinio pedagogo</c:v>
                </c:pt>
                <c:pt idx="3">
                  <c:v>Psichologo</c:v>
                </c:pt>
                <c:pt idx="4">
                  <c:v>Mokinio padėjėjo</c:v>
                </c:pt>
              </c:strCache>
            </c:strRef>
          </c:cat>
          <c:val>
            <c:numRef>
              <c:f>Lapas6!$A$2:$E$2</c:f>
              <c:numCache>
                <c:formatCode>General</c:formatCode>
                <c:ptCount val="5"/>
                <c:pt idx="0">
                  <c:v>58</c:v>
                </c:pt>
                <c:pt idx="1">
                  <c:v>47</c:v>
                </c:pt>
                <c:pt idx="2">
                  <c:v>21</c:v>
                </c:pt>
                <c:pt idx="3">
                  <c:v>32</c:v>
                </c:pt>
                <c:pt idx="4">
                  <c:v>63</c:v>
                </c:pt>
              </c:numCache>
            </c:numRef>
          </c:val>
          <c:extLst>
            <c:ext xmlns:c16="http://schemas.microsoft.com/office/drawing/2014/chart" uri="{C3380CC4-5D6E-409C-BE32-E72D297353CC}">
              <c16:uniqueId val="{00000000-B693-457A-9FEF-C04CBE9B0654}"/>
            </c:ext>
          </c:extLst>
        </c:ser>
        <c:dLbls>
          <c:showLegendKey val="0"/>
          <c:showVal val="1"/>
          <c:showCatName val="0"/>
          <c:showSerName val="0"/>
          <c:showPercent val="0"/>
          <c:showBubbleSize val="0"/>
        </c:dLbls>
        <c:gapWidth val="150"/>
        <c:shape val="box"/>
        <c:axId val="415309743"/>
        <c:axId val="310116399"/>
        <c:axId val="0"/>
      </c:bar3DChart>
      <c:catAx>
        <c:axId val="415309743"/>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lt-LT"/>
          </a:p>
        </c:txPr>
        <c:crossAx val="310116399"/>
        <c:crosses val="autoZero"/>
        <c:auto val="1"/>
        <c:lblAlgn val="ctr"/>
        <c:lblOffset val="100"/>
        <c:noMultiLvlLbl val="0"/>
      </c:catAx>
      <c:valAx>
        <c:axId val="310116399"/>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lt-LT"/>
          </a:p>
        </c:txPr>
        <c:crossAx val="41530974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6"/>
    </a:solidFill>
    <a:ln w="9525" cap="flat" cmpd="sng" algn="ctr">
      <a:solidFill>
        <a:schemeClr val="tx2">
          <a:lumMod val="15000"/>
          <a:lumOff val="85000"/>
        </a:schemeClr>
      </a:solidFill>
      <a:round/>
    </a:ln>
    <a:effectLst/>
  </c:spPr>
  <c:txPr>
    <a:bodyPr/>
    <a:lstStyle/>
    <a:p>
      <a:pPr>
        <a:defRPr/>
      </a:pPr>
      <a:endParaRPr lang="lt-L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7.</a:t>
            </a:r>
            <a:r>
              <a:rPr lang="en-US" sz="2400" baseline="0"/>
              <a:t> Kaip manote, ar J</a:t>
            </a:r>
            <a:r>
              <a:rPr lang="lt-LT" sz="2400" baseline="0"/>
              <a:t>ūsų vaikas gauna pakankamai švietimo pagalbos progimnazijoje?</a:t>
            </a:r>
            <a:endParaRPr lang="lt-LT" sz="2400"/>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0C4-4EA5-8709-C9853B56E998}"/>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0C4-4EA5-8709-C9853B56E998}"/>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0C4-4EA5-8709-C9853B56E998}"/>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30C4-4EA5-8709-C9853B56E99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Lapas7!$A$1:$D$1</c:f>
              <c:strCache>
                <c:ptCount val="4"/>
                <c:pt idx="0">
                  <c:v>Taip, visiškai pakanka</c:v>
                </c:pt>
                <c:pt idx="1">
                  <c:v>Pagalba teikiama, bet jos galėtų būti daugiau</c:v>
                </c:pt>
                <c:pt idx="2">
                  <c:v>Mano vaikui pagalba neteikiama</c:v>
                </c:pt>
                <c:pt idx="3">
                  <c:v>Neturiu nuomonės</c:v>
                </c:pt>
              </c:strCache>
            </c:strRef>
          </c:cat>
          <c:val>
            <c:numRef>
              <c:f>Lapas7!$A$2:$D$2</c:f>
              <c:numCache>
                <c:formatCode>General</c:formatCode>
                <c:ptCount val="4"/>
                <c:pt idx="0">
                  <c:v>69</c:v>
                </c:pt>
                <c:pt idx="1">
                  <c:v>26</c:v>
                </c:pt>
                <c:pt idx="2">
                  <c:v>5</c:v>
                </c:pt>
                <c:pt idx="3">
                  <c:v>0</c:v>
                </c:pt>
              </c:numCache>
            </c:numRef>
          </c:val>
          <c:extLst>
            <c:ext xmlns:c16="http://schemas.microsoft.com/office/drawing/2014/chart" uri="{C3380CC4-5D6E-409C-BE32-E72D297353CC}">
              <c16:uniqueId val="{00000008-30C4-4EA5-8709-C9853B56E998}"/>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rtl="0">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8.</a:t>
            </a:r>
            <a:r>
              <a:rPr lang="en-US" sz="2400" baseline="0"/>
              <a:t> Kaip da</a:t>
            </a:r>
            <a:r>
              <a:rPr lang="lt-LT" sz="2400" baseline="0"/>
              <a:t>žnai domitės savo vaiko  ugdymosi pasiekimais?</a:t>
            </a:r>
            <a:endParaRPr lang="lt-LT" sz="2400"/>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418A-486F-BC18-47B3256EE1BD}"/>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418A-486F-BC18-47B3256EE1BD}"/>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418A-486F-BC18-47B3256EE1BD}"/>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418A-486F-BC18-47B3256EE1B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Lapas8!$A$1:$D$1</c:f>
              <c:strCache>
                <c:ptCount val="4"/>
                <c:pt idx="0">
                  <c:v>Kasdien</c:v>
                </c:pt>
                <c:pt idx="1">
                  <c:v>Vieną kartą per savaitę</c:v>
                </c:pt>
                <c:pt idx="2">
                  <c:v>Kartą per mėnesį</c:v>
                </c:pt>
                <c:pt idx="3">
                  <c:v>Retai</c:v>
                </c:pt>
              </c:strCache>
            </c:strRef>
          </c:cat>
          <c:val>
            <c:numRef>
              <c:f>Lapas8!$A$2:$D$2</c:f>
              <c:numCache>
                <c:formatCode>General</c:formatCode>
                <c:ptCount val="4"/>
                <c:pt idx="0">
                  <c:v>61</c:v>
                </c:pt>
                <c:pt idx="1">
                  <c:v>29</c:v>
                </c:pt>
                <c:pt idx="2">
                  <c:v>3</c:v>
                </c:pt>
                <c:pt idx="3">
                  <c:v>7</c:v>
                </c:pt>
              </c:numCache>
            </c:numRef>
          </c:val>
          <c:extLst>
            <c:ext xmlns:c16="http://schemas.microsoft.com/office/drawing/2014/chart" uri="{C3380CC4-5D6E-409C-BE32-E72D297353CC}">
              <c16:uniqueId val="{00000008-418A-486F-BC18-47B3256EE1BD}"/>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r>
              <a:rPr lang="lt-LT" sz="2400">
                <a:solidFill>
                  <a:sysClr val="windowText" lastClr="000000"/>
                </a:solidFill>
              </a:rPr>
              <a:t>9. Kokiu</a:t>
            </a:r>
            <a:r>
              <a:rPr lang="lt-LT" sz="2400" baseline="0">
                <a:solidFill>
                  <a:sysClr val="windowText" lastClr="000000"/>
                </a:solidFill>
              </a:rPr>
              <a:t> būdu dažniausiai gaunate informaciją apie savo vaiko pasiekimus?</a:t>
            </a:r>
            <a:endParaRPr lang="lt-LT" sz="2400">
              <a:solidFill>
                <a:sysClr val="windowText" lastClr="000000"/>
              </a:solidFill>
            </a:endParaRPr>
          </a:p>
        </c:rich>
      </c:tx>
      <c:overlay val="0"/>
      <c:spPr>
        <a:noFill/>
        <a:ln>
          <a:noFill/>
        </a:ln>
        <a:effectLst/>
      </c:spPr>
      <c:txPr>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endParaRPr lang="lt-LT"/>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Lapas9!$A$1:$F$1</c:f>
              <c:strCache>
                <c:ptCount val="6"/>
                <c:pt idx="0">
                  <c:v>TAMO dienynas</c:v>
                </c:pt>
                <c:pt idx="1">
                  <c:v>Asmeniniai pokalbiai su mokytojais/ klasės vadovu</c:v>
                </c:pt>
                <c:pt idx="2">
                  <c:v>Asmeniniai pokalbiai su švietimo pagalbos specialistais</c:v>
                </c:pt>
                <c:pt idx="3">
                  <c:v>Telefonu</c:v>
                </c:pt>
                <c:pt idx="4">
                  <c:v>Raštu</c:v>
                </c:pt>
                <c:pt idx="5">
                  <c:v>Kita</c:v>
                </c:pt>
              </c:strCache>
            </c:strRef>
          </c:cat>
          <c:val>
            <c:numRef>
              <c:f>Lapas9!$A$2:$F$2</c:f>
              <c:numCache>
                <c:formatCode>General</c:formatCode>
                <c:ptCount val="6"/>
                <c:pt idx="0">
                  <c:v>92</c:v>
                </c:pt>
                <c:pt idx="1">
                  <c:v>32</c:v>
                </c:pt>
                <c:pt idx="2">
                  <c:v>16</c:v>
                </c:pt>
                <c:pt idx="3">
                  <c:v>24</c:v>
                </c:pt>
                <c:pt idx="4">
                  <c:v>0</c:v>
                </c:pt>
                <c:pt idx="5">
                  <c:v>3</c:v>
                </c:pt>
              </c:numCache>
            </c:numRef>
          </c:val>
          <c:extLst>
            <c:ext xmlns:c16="http://schemas.microsoft.com/office/drawing/2014/chart" uri="{C3380CC4-5D6E-409C-BE32-E72D297353CC}">
              <c16:uniqueId val="{00000000-B8AD-4AC6-B8C1-202F643AAF56}"/>
            </c:ext>
          </c:extLst>
        </c:ser>
        <c:dLbls>
          <c:showLegendKey val="0"/>
          <c:showVal val="1"/>
          <c:showCatName val="0"/>
          <c:showSerName val="0"/>
          <c:showPercent val="0"/>
          <c:showBubbleSize val="0"/>
        </c:dLbls>
        <c:gapWidth val="150"/>
        <c:shape val="box"/>
        <c:axId val="600343375"/>
        <c:axId val="600356383"/>
        <c:axId val="0"/>
      </c:bar3DChart>
      <c:catAx>
        <c:axId val="600343375"/>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crossAx val="600356383"/>
        <c:crosses val="autoZero"/>
        <c:auto val="1"/>
        <c:lblAlgn val="ctr"/>
        <c:lblOffset val="100"/>
        <c:noMultiLvlLbl val="0"/>
      </c:catAx>
      <c:valAx>
        <c:axId val="600356383"/>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lt-LT"/>
          </a:p>
        </c:txPr>
        <c:crossAx val="6003433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6"/>
    </a:solidFill>
    <a:ln w="9525" cap="flat" cmpd="sng" algn="ctr">
      <a:solidFill>
        <a:schemeClr val="tx2">
          <a:lumMod val="15000"/>
          <a:lumOff val="85000"/>
        </a:schemeClr>
      </a:solidFill>
      <a:round/>
    </a:ln>
    <a:effectLst/>
  </c:spPr>
  <c:txPr>
    <a:bodyPr/>
    <a:lstStyle/>
    <a:p>
      <a:pPr>
        <a:defRPr/>
      </a:pPr>
      <a:endParaRPr lang="lt-LT"/>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10.</a:t>
            </a:r>
            <a:r>
              <a:rPr lang="en-US" sz="2400" baseline="0"/>
              <a:t> Ar, </a:t>
            </a:r>
            <a:r>
              <a:rPr lang="lt-LT" sz="2400" baseline="0"/>
              <a:t>Jūsų nuomone, SUP turinčių mokinių įtrauktis į bendrąjį ugdymo procesą vyksta sėkmingai?</a:t>
            </a:r>
            <a:endParaRPr lang="lt-LT" sz="2400"/>
          </a:p>
        </c:rich>
      </c:tx>
      <c:layout>
        <c:manualLayout>
          <c:xMode val="edge"/>
          <c:yMode val="edge"/>
          <c:x val="0.12829045410419587"/>
          <c:y val="2.3026315789473683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6D1-4EA6-9EE4-66C7B7C2DC29}"/>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6D1-4EA6-9EE4-66C7B7C2DC29}"/>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06D1-4EA6-9EE4-66C7B7C2DC29}"/>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06D1-4EA6-9EE4-66C7B7C2DC2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Lapas10!$A$1:$D$1</c:f>
              <c:strCache>
                <c:ptCount val="4"/>
                <c:pt idx="0">
                  <c:v>Taip, įtrauktis vyksta sklandžiai</c:v>
                </c:pt>
                <c:pt idx="1">
                  <c:v>Daugeliu atvejų - taip </c:v>
                </c:pt>
                <c:pt idx="2">
                  <c:v>Dar yra iššūkių</c:v>
                </c:pt>
                <c:pt idx="3">
                  <c:v>Neturiu nuomonės</c:v>
                </c:pt>
              </c:strCache>
            </c:strRef>
          </c:cat>
          <c:val>
            <c:numRef>
              <c:f>Lapas10!$A$2:$D$2</c:f>
              <c:numCache>
                <c:formatCode>General</c:formatCode>
                <c:ptCount val="4"/>
                <c:pt idx="0">
                  <c:v>32</c:v>
                </c:pt>
                <c:pt idx="1">
                  <c:v>42</c:v>
                </c:pt>
                <c:pt idx="2">
                  <c:v>21</c:v>
                </c:pt>
                <c:pt idx="3">
                  <c:v>5</c:v>
                </c:pt>
              </c:numCache>
            </c:numRef>
          </c:val>
          <c:extLst>
            <c:ext xmlns:c16="http://schemas.microsoft.com/office/drawing/2014/chart" uri="{C3380CC4-5D6E-409C-BE32-E72D297353CC}">
              <c16:uniqueId val="{00000008-06D1-4EA6-9EE4-66C7B7C2DC29}"/>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11. Ar</a:t>
            </a:r>
            <a:r>
              <a:rPr lang="lt-LT" sz="2400" baseline="0"/>
              <a:t> Jūsų vaikas dalyvauja progimnazijos renginiuose, klasės veiklose?</a:t>
            </a:r>
            <a:endParaRPr lang="en-US" sz="2400"/>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FAAC-44CC-A8B9-1B4F39D2D38D}"/>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FAAC-44CC-A8B9-1B4F39D2D38D}"/>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Lapas11!$A$1:$C$1</c:f>
              <c:strCache>
                <c:ptCount val="2"/>
                <c:pt idx="0">
                  <c:v>Taip </c:v>
                </c:pt>
                <c:pt idx="1">
                  <c:v>Ne</c:v>
                </c:pt>
              </c:strCache>
            </c:strRef>
          </c:cat>
          <c:val>
            <c:numRef>
              <c:f>Lapas11!$A$2:$C$2</c:f>
              <c:numCache>
                <c:formatCode>General</c:formatCode>
                <c:ptCount val="2"/>
                <c:pt idx="0">
                  <c:v>89</c:v>
                </c:pt>
                <c:pt idx="1">
                  <c:v>3</c:v>
                </c:pt>
              </c:numCache>
            </c:numRef>
          </c:val>
          <c:extLst>
            <c:ext xmlns:c16="http://schemas.microsoft.com/office/drawing/2014/chart" uri="{C3380CC4-5D6E-409C-BE32-E72D297353CC}">
              <c16:uniqueId val="{00000004-FAAC-44CC-A8B9-1B4F39D2D38D}"/>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80997067620958474"/>
          <c:y val="0.43444287624424305"/>
          <c:w val="7.0398468692642699E-2"/>
          <c:h val="0.159337394146486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12. </a:t>
            </a:r>
            <a:r>
              <a:rPr lang="lt-LT" sz="2400"/>
              <a:t>Kaip</a:t>
            </a:r>
            <a:r>
              <a:rPr lang="lt-LT" sz="2400" baseline="0"/>
              <a:t> Jūsų vaikas jaučiasi klasėje, kurioje mokosi?</a:t>
            </a:r>
            <a:endParaRPr lang="lt-LT" sz="2400"/>
          </a:p>
        </c:rich>
      </c:tx>
      <c:layout>
        <c:manualLayout>
          <c:xMode val="edge"/>
          <c:yMode val="edge"/>
          <c:x val="0.22508333333333336"/>
          <c:y val="2.7777777777777776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34FA-4C09-BBC0-20C23D339133}"/>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34FA-4C09-BBC0-20C23D339133}"/>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34FA-4C09-BBC0-20C23D339133}"/>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34FA-4C09-BBC0-20C23D33913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Lapas12!$A$1:$D$1</c:f>
              <c:strCache>
                <c:ptCount val="4"/>
                <c:pt idx="0">
                  <c:v>Jaučiasi gerai ir saugiai</c:v>
                </c:pt>
                <c:pt idx="1">
                  <c:v>Kartais jaučiasi kitoks nei kiti</c:v>
                </c:pt>
                <c:pt idx="2">
                  <c:v>Patiria sunkumų bendraudamas</c:v>
                </c:pt>
                <c:pt idx="3">
                  <c:v>Jaučiasi pasitikintis ir drąsus</c:v>
                </c:pt>
              </c:strCache>
            </c:strRef>
          </c:cat>
          <c:val>
            <c:numRef>
              <c:f>Lapas12!$A$2:$D$2</c:f>
              <c:numCache>
                <c:formatCode>General</c:formatCode>
                <c:ptCount val="4"/>
                <c:pt idx="0">
                  <c:v>58</c:v>
                </c:pt>
                <c:pt idx="1">
                  <c:v>26</c:v>
                </c:pt>
                <c:pt idx="2">
                  <c:v>11</c:v>
                </c:pt>
                <c:pt idx="3">
                  <c:v>5</c:v>
                </c:pt>
              </c:numCache>
            </c:numRef>
          </c:val>
          <c:extLst>
            <c:ext xmlns:c16="http://schemas.microsoft.com/office/drawing/2014/chart" uri="{C3380CC4-5D6E-409C-BE32-E72D297353CC}">
              <c16:uniqueId val="{00000008-34FA-4C09-BBC0-20C23D339133}"/>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13. Ar progimnazijos fizin</a:t>
            </a:r>
            <a:r>
              <a:rPr lang="lt-LT"/>
              <a:t>ė ir emocinė aplinka, Jūsų manymu, yra pritaikyta Jūsų vaiko poreikiams?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lt-LT"/>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0FEC-491B-A698-ACA1E9456B6E}"/>
              </c:ext>
            </c:extLst>
          </c:dPt>
          <c:dPt>
            <c:idx val="1"/>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0FEC-491B-A698-ACA1E9456B6E}"/>
              </c:ext>
            </c:extLst>
          </c:dPt>
          <c:dPt>
            <c:idx val="2"/>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0FEC-491B-A698-ACA1E9456B6E}"/>
              </c:ext>
            </c:extLst>
          </c:dPt>
          <c:dPt>
            <c:idx val="3"/>
            <c:bubble3D val="0"/>
            <c:spPr>
              <a:solidFill>
                <a:schemeClr val="accent2">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0FEC-491B-A698-ACA1E9456B6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lt-LT"/>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Lapas13!$A$1:$D$1</c:f>
              <c:strCache>
                <c:ptCount val="4"/>
                <c:pt idx="0">
                  <c:v>Taip, aplinka visiškai atitinka vaiko poreikius.</c:v>
                </c:pt>
                <c:pt idx="1">
                  <c:v>Aplinka iš dalies pritaikyta, bet yra kur tobulėti.</c:v>
                </c:pt>
                <c:pt idx="2">
                  <c:v>Ne, aplinka nepritaikyta.</c:v>
                </c:pt>
                <c:pt idx="3">
                  <c:v>Nežinau</c:v>
                </c:pt>
              </c:strCache>
            </c:strRef>
          </c:cat>
          <c:val>
            <c:numRef>
              <c:f>Lapas13!$A$2:$D$2</c:f>
              <c:numCache>
                <c:formatCode>General</c:formatCode>
                <c:ptCount val="4"/>
                <c:pt idx="0">
                  <c:v>58</c:v>
                </c:pt>
                <c:pt idx="1">
                  <c:v>42</c:v>
                </c:pt>
                <c:pt idx="2">
                  <c:v>0</c:v>
                </c:pt>
                <c:pt idx="3">
                  <c:v>0</c:v>
                </c:pt>
              </c:numCache>
            </c:numRef>
          </c:val>
          <c:extLst>
            <c:ext xmlns:c16="http://schemas.microsoft.com/office/drawing/2014/chart" uri="{C3380CC4-5D6E-409C-BE32-E72D297353CC}">
              <c16:uniqueId val="{00000008-0FEC-491B-A698-ACA1E9456B6E}"/>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9201177651364021"/>
          <c:y val="0.42694897637795276"/>
          <c:w val="0.29292229180346829"/>
          <c:h val="0.4260018897637795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lt-LT"/>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lt-LT"/>
              <a:t>Spustelėję redaguokite stilių</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72A9F76-72DF-4ACB-9DBC-727AEC3465E4}" type="datetimeFigureOut">
              <a:rPr lang="lt-LT" smtClean="0"/>
              <a:t>2026-06-11</a:t>
            </a:fld>
            <a:endParaRPr lang="lt-LT"/>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lt-LT"/>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EDF3DC1-84E9-408F-A13B-B4F9890B7677}" type="slidenum">
              <a:rPr lang="lt-LT" smtClean="0"/>
              <a:t>‹#›</a:t>
            </a:fld>
            <a:endParaRPr lang="lt-LT"/>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718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872A9F76-72DF-4ACB-9DBC-727AEC3465E4}" type="datetimeFigureOut">
              <a:rPr lang="lt-LT" smtClean="0"/>
              <a:t>2026-06-11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2732152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lt-LT"/>
              <a:t>Spustelėję redaguokite stilių</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872A9F76-72DF-4ACB-9DBC-727AEC3465E4}" type="datetimeFigureOut">
              <a:rPr lang="lt-LT" smtClean="0"/>
              <a:t>2026-06-11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DF3DC1-84E9-408F-A13B-B4F9890B7677}" type="slidenum">
              <a:rPr lang="lt-LT" smtClean="0"/>
              <a:t>‹#›</a:t>
            </a:fld>
            <a:endParaRPr lang="lt-LT"/>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94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872A9F76-72DF-4ACB-9DBC-727AEC3465E4}" type="datetimeFigureOut">
              <a:rPr lang="lt-LT" smtClean="0"/>
              <a:t>2026-06-11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2429321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872A9F76-72DF-4ACB-9DBC-727AEC3465E4}" type="datetimeFigureOut">
              <a:rPr lang="lt-LT" smtClean="0"/>
              <a:t>2026-06-11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75045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872A9F76-72DF-4ACB-9DBC-727AEC3465E4}" type="datetimeFigureOut">
              <a:rPr lang="lt-LT" smtClean="0"/>
              <a:t>2026-06-11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3050568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2A9F76-72DF-4ACB-9DBC-727AEC3465E4}" type="datetimeFigureOut">
              <a:rPr lang="lt-LT" smtClean="0"/>
              <a:t>2026-06-11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1348756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872A9F76-72DF-4ACB-9DBC-727AEC3465E4}" type="datetimeFigureOut">
              <a:rPr lang="lt-LT" smtClean="0"/>
              <a:t>2026-06-11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761745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872A9F76-72DF-4ACB-9DBC-727AEC3465E4}" type="datetimeFigureOut">
              <a:rPr lang="lt-LT" smtClean="0"/>
              <a:t>2026-06-11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342062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872A9F76-72DF-4ACB-9DBC-727AEC3465E4}" type="datetimeFigureOut">
              <a:rPr lang="lt-LT" smtClean="0"/>
              <a:t>2026-06-11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1192977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872A9F76-72DF-4ACB-9DBC-727AEC3465E4}" type="datetimeFigureOut">
              <a:rPr lang="lt-LT" smtClean="0"/>
              <a:t>2026-06-11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DF3DC1-84E9-408F-A13B-B4F9890B7677}" type="slidenum">
              <a:rPr lang="lt-LT" smtClean="0"/>
              <a:t>‹#›</a:t>
            </a:fld>
            <a:endParaRPr lang="lt-LT"/>
          </a:p>
        </p:txBody>
      </p:sp>
    </p:spTree>
    <p:extLst>
      <p:ext uri="{BB962C8B-B14F-4D97-AF65-F5344CB8AC3E}">
        <p14:creationId xmlns:p14="http://schemas.microsoft.com/office/powerpoint/2010/main" val="586782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lt-LT"/>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72A9F76-72DF-4ACB-9DBC-727AEC3465E4}" type="datetimeFigureOut">
              <a:rPr lang="lt-LT" smtClean="0"/>
              <a:t>2026-06-11</a:t>
            </a:fld>
            <a:endParaRPr lang="lt-LT"/>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lt-LT"/>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EDF3DC1-84E9-408F-A13B-B4F9890B7677}" type="slidenum">
              <a:rPr lang="lt-LT" smtClean="0"/>
              <a:t>‹#›</a:t>
            </a:fld>
            <a:endParaRPr lang="lt-LT"/>
          </a:p>
        </p:txBody>
      </p:sp>
    </p:spTree>
    <p:extLst>
      <p:ext uri="{BB962C8B-B14F-4D97-AF65-F5344CB8AC3E}">
        <p14:creationId xmlns:p14="http://schemas.microsoft.com/office/powerpoint/2010/main" val="382276729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8431F86-BC7F-4F66-AF48-7AF8BE02D56B}"/>
              </a:ext>
            </a:extLst>
          </p:cNvPr>
          <p:cNvSpPr>
            <a:spLocks noGrp="1"/>
          </p:cNvSpPr>
          <p:nvPr>
            <p:ph type="ctrTitle"/>
          </p:nvPr>
        </p:nvSpPr>
        <p:spPr>
          <a:xfrm>
            <a:off x="1109980" y="873760"/>
            <a:ext cx="9994900" cy="3647440"/>
          </a:xfrm>
        </p:spPr>
        <p:txBody>
          <a:bodyPr>
            <a:normAutofit fontScale="90000"/>
          </a:bodyPr>
          <a:lstStyle/>
          <a:p>
            <a:br>
              <a:rPr lang="lt-LT" sz="4000" u="sng" dirty="0"/>
            </a:br>
            <a:br>
              <a:rPr lang="lt-LT" sz="4000" u="sng" dirty="0"/>
            </a:br>
            <a:br>
              <a:rPr lang="lt-LT" sz="4000" u="sng" dirty="0"/>
            </a:br>
            <a:br>
              <a:rPr lang="lt-LT" sz="4000" u="sng" dirty="0"/>
            </a:br>
            <a:r>
              <a:rPr lang="lt-LT" sz="4000" u="sng" dirty="0"/>
              <a:t>ĮTRAUKTIES ĮGYVENDINIMAS IR TOBULINIMO GALIMYBĖS Elektrėnų ,,Ąžuolyno“ progimnazijoje </a:t>
            </a:r>
            <a:br>
              <a:rPr lang="lt-LT" sz="4000" dirty="0"/>
            </a:br>
            <a:r>
              <a:rPr lang="en-US" sz="4000" u="sng" dirty="0"/>
              <a:t>2025-2026 m. m.</a:t>
            </a:r>
            <a:br>
              <a:rPr lang="lt-LT" sz="4000" dirty="0"/>
            </a:br>
            <a:r>
              <a:rPr lang="en-US" sz="4000" u="sng" dirty="0"/>
              <a:t>T</a:t>
            </a:r>
            <a:r>
              <a:rPr lang="lt-LT" sz="4000" u="sng" dirty="0" err="1"/>
              <a:t>ėvų</a:t>
            </a:r>
            <a:r>
              <a:rPr lang="lt-LT" sz="4000" u="sng" dirty="0"/>
              <a:t> (GLOBĖJŲ, RŪPINTOJŲ) apklausos rezultatai</a:t>
            </a:r>
            <a:br>
              <a:rPr lang="lt-LT" dirty="0"/>
            </a:br>
            <a:endParaRPr lang="lt-LT" dirty="0"/>
          </a:p>
        </p:txBody>
      </p:sp>
      <p:sp>
        <p:nvSpPr>
          <p:cNvPr id="3" name="Antrinis pavadinimas 2">
            <a:extLst>
              <a:ext uri="{FF2B5EF4-FFF2-40B4-BE49-F238E27FC236}">
                <a16:creationId xmlns:a16="http://schemas.microsoft.com/office/drawing/2014/main" id="{1ABFCB3E-FB34-42B0-8584-007F2F98D8D8}"/>
              </a:ext>
            </a:extLst>
          </p:cNvPr>
          <p:cNvSpPr>
            <a:spLocks noGrp="1"/>
          </p:cNvSpPr>
          <p:nvPr>
            <p:ph type="subTitle" idx="1"/>
          </p:nvPr>
        </p:nvSpPr>
        <p:spPr>
          <a:xfrm>
            <a:off x="1709530" y="4521200"/>
            <a:ext cx="8767860" cy="1615440"/>
          </a:xfrm>
        </p:spPr>
        <p:txBody>
          <a:bodyPr>
            <a:normAutofit/>
          </a:bodyPr>
          <a:lstStyle/>
          <a:p>
            <a:pPr algn="r"/>
            <a:r>
              <a:rPr lang="lt-LT" dirty="0"/>
              <a:t>Parengė</a:t>
            </a:r>
            <a:r>
              <a:rPr lang="en-US" dirty="0"/>
              <a:t> </a:t>
            </a:r>
            <a:r>
              <a:rPr lang="en-US" dirty="0" err="1"/>
              <a:t>vyr</a:t>
            </a:r>
            <a:r>
              <a:rPr lang="en-US" dirty="0"/>
              <a:t>.</a:t>
            </a:r>
            <a:r>
              <a:rPr lang="lt-LT" dirty="0"/>
              <a:t> spec. pedagogė A. </a:t>
            </a:r>
            <a:r>
              <a:rPr lang="lt-LT" dirty="0" err="1"/>
              <a:t>Naujalienė</a:t>
            </a:r>
            <a:r>
              <a:rPr lang="lt-LT" dirty="0"/>
              <a:t>, </a:t>
            </a:r>
          </a:p>
          <a:p>
            <a:pPr algn="r"/>
            <a:r>
              <a:rPr lang="en-US" dirty="0" err="1"/>
              <a:t>vyr</a:t>
            </a:r>
            <a:r>
              <a:rPr lang="en-US" dirty="0"/>
              <a:t>. </a:t>
            </a:r>
            <a:r>
              <a:rPr lang="lt-LT" dirty="0"/>
              <a:t>spec. pedagogė, logopedė L. Baranauskienė</a:t>
            </a:r>
            <a:endParaRPr lang="en-US" dirty="0"/>
          </a:p>
          <a:p>
            <a:r>
              <a:rPr lang="en-US" dirty="0"/>
              <a:t>2026</a:t>
            </a:r>
            <a:endParaRPr lang="lt-LT" dirty="0"/>
          </a:p>
        </p:txBody>
      </p:sp>
    </p:spTree>
    <p:extLst>
      <p:ext uri="{BB962C8B-B14F-4D97-AF65-F5344CB8AC3E}">
        <p14:creationId xmlns:p14="http://schemas.microsoft.com/office/powerpoint/2010/main" val="4273997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E39ACF-9DFB-413E-AE49-E6BADB5C542A}"/>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DEB20E55-1D48-42DA-81F2-F4A8513FD5FA}"/>
              </a:ext>
            </a:extLst>
          </p:cNvPr>
          <p:cNvSpPr>
            <a:spLocks noGrp="1"/>
          </p:cNvSpPr>
          <p:nvPr>
            <p:ph idx="1"/>
          </p:nvPr>
        </p:nvSpPr>
        <p:spPr/>
        <p:txBody>
          <a:bodyPr>
            <a:normAutofit/>
          </a:bodyPr>
          <a:lstStyle/>
          <a:p>
            <a:pPr marL="45720" indent="0" algn="ctr">
              <a:buNone/>
            </a:pPr>
            <a:r>
              <a:rPr lang="en-US" sz="3600" dirty="0"/>
              <a:t>2026 m. </a:t>
            </a:r>
            <a:r>
              <a:rPr lang="en-US" sz="3600" dirty="0" err="1"/>
              <a:t>gegu</a:t>
            </a:r>
            <a:r>
              <a:rPr lang="lt-LT" sz="3600" dirty="0" err="1"/>
              <a:t>žės</a:t>
            </a:r>
            <a:r>
              <a:rPr lang="lt-LT" sz="3600" dirty="0"/>
              <a:t> mėn. buvo atliekama SUP turinčių mokinių tėvų apklausa apie šių mokinių </a:t>
            </a:r>
            <a:r>
              <a:rPr lang="lt-LT" sz="3600" dirty="0" err="1"/>
              <a:t>įtraukties</a:t>
            </a:r>
            <a:r>
              <a:rPr lang="lt-LT" sz="3600" dirty="0"/>
              <a:t> įgyvendinimo, tobulinimo ir ugdymosi galimybes Elektrėnų ,,Ąžuolyno“ progimnazijoje. Buvo išdalint</a:t>
            </a:r>
            <a:r>
              <a:rPr lang="en-US" sz="3600" dirty="0"/>
              <a:t>a</a:t>
            </a:r>
            <a:r>
              <a:rPr lang="lt-LT" sz="3600" dirty="0"/>
              <a:t> </a:t>
            </a:r>
            <a:r>
              <a:rPr lang="en-US" sz="3600" dirty="0"/>
              <a:t>61 </a:t>
            </a:r>
            <a:r>
              <a:rPr lang="en-US" sz="3600" dirty="0" err="1"/>
              <a:t>anketa</a:t>
            </a:r>
            <a:r>
              <a:rPr lang="lt-LT" sz="3600" dirty="0"/>
              <a:t>, tėvai užpildė </a:t>
            </a:r>
            <a:r>
              <a:rPr lang="en-US" sz="3600" dirty="0"/>
              <a:t>51 (84 %) </a:t>
            </a:r>
            <a:r>
              <a:rPr lang="en-US" sz="3600" dirty="0" err="1"/>
              <a:t>anket</a:t>
            </a:r>
            <a:r>
              <a:rPr lang="lt-LT" sz="3600" dirty="0"/>
              <a:t>ą.</a:t>
            </a:r>
          </a:p>
        </p:txBody>
      </p:sp>
    </p:spTree>
    <p:extLst>
      <p:ext uri="{BB962C8B-B14F-4D97-AF65-F5344CB8AC3E}">
        <p14:creationId xmlns:p14="http://schemas.microsoft.com/office/powerpoint/2010/main" val="3807433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95B9136-7154-4619-A1C1-7BA14441C3B6}"/>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EDD52E7B-55BD-433A-B74A-F584AFD121D6}"/>
              </a:ext>
            </a:extLst>
          </p:cNvPr>
          <p:cNvSpPr>
            <a:spLocks noGrp="1"/>
          </p:cNvSpPr>
          <p:nvPr>
            <p:ph idx="1"/>
          </p:nvPr>
        </p:nvSpPr>
        <p:spPr/>
        <p:txBody>
          <a:bodyPr/>
          <a:lstStyle/>
          <a:p>
            <a:endParaRPr lang="lt-LT"/>
          </a:p>
        </p:txBody>
      </p:sp>
      <p:graphicFrame>
        <p:nvGraphicFramePr>
          <p:cNvPr id="5" name="Diagrama 4">
            <a:extLst>
              <a:ext uri="{FF2B5EF4-FFF2-40B4-BE49-F238E27FC236}">
                <a16:creationId xmlns:a16="http://schemas.microsoft.com/office/drawing/2014/main" id="{0233D086-BF4F-4B33-B01C-5DE838BF735E}"/>
              </a:ext>
            </a:extLst>
          </p:cNvPr>
          <p:cNvGraphicFramePr>
            <a:graphicFrameLocks/>
          </p:cNvGraphicFramePr>
          <p:nvPr>
            <p:extLst>
              <p:ext uri="{D42A27DB-BD31-4B8C-83A1-F6EECF244321}">
                <p14:modId xmlns:p14="http://schemas.microsoft.com/office/powerpoint/2010/main" val="1066824801"/>
              </p:ext>
            </p:extLst>
          </p:nvPr>
        </p:nvGraphicFramePr>
        <p:xfrm>
          <a:off x="1143000" y="609600"/>
          <a:ext cx="9872870"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FFA9A5A9-E33A-4056-B988-7BB8021D0EA2}"/>
              </a:ext>
            </a:extLst>
          </p:cNvPr>
          <p:cNvPicPr>
            <a:picLocks noChangeAspect="1"/>
          </p:cNvPicPr>
          <p:nvPr/>
        </p:nvPicPr>
        <p:blipFill>
          <a:blip r:embed="rId3"/>
          <a:stretch>
            <a:fillRect/>
          </a:stretch>
        </p:blipFill>
        <p:spPr>
          <a:xfrm>
            <a:off x="1140350" y="617716"/>
            <a:ext cx="9908650" cy="5478284"/>
          </a:xfrm>
          <a:prstGeom prst="rect">
            <a:avLst/>
          </a:prstGeom>
        </p:spPr>
      </p:pic>
    </p:spTree>
    <p:extLst>
      <p:ext uri="{BB962C8B-B14F-4D97-AF65-F5344CB8AC3E}">
        <p14:creationId xmlns:p14="http://schemas.microsoft.com/office/powerpoint/2010/main" val="1031231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B38056-65A9-4067-B422-D3CAAAE43028}"/>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D26AE851-F8CA-42EC-9CB5-DE918297440C}"/>
              </a:ext>
            </a:extLst>
          </p:cNvPr>
          <p:cNvSpPr>
            <a:spLocks noGrp="1"/>
          </p:cNvSpPr>
          <p:nvPr>
            <p:ph idx="1"/>
          </p:nvPr>
        </p:nvSpPr>
        <p:spPr>
          <a:xfrm>
            <a:off x="1143000" y="2057400"/>
            <a:ext cx="9872871" cy="4422140"/>
          </a:xfrm>
        </p:spPr>
        <p:txBody>
          <a:bodyPr>
            <a:normAutofit/>
          </a:bodyPr>
          <a:lstStyle/>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a:p>
            <a:pPr marL="45720" indent="0">
              <a:lnSpc>
                <a:spcPct val="110000"/>
              </a:lnSpc>
              <a:spcBef>
                <a:spcPts val="0"/>
              </a:spcBef>
              <a:buNone/>
            </a:pPr>
            <a:endParaRPr lang="lt-LT" dirty="0"/>
          </a:p>
        </p:txBody>
      </p:sp>
      <p:graphicFrame>
        <p:nvGraphicFramePr>
          <p:cNvPr id="5" name="Diagrama 4">
            <a:extLst>
              <a:ext uri="{FF2B5EF4-FFF2-40B4-BE49-F238E27FC236}">
                <a16:creationId xmlns:a16="http://schemas.microsoft.com/office/drawing/2014/main" id="{0233D086-BF4F-4B33-B01C-5DE838BF735E}"/>
              </a:ext>
            </a:extLst>
          </p:cNvPr>
          <p:cNvGraphicFramePr>
            <a:graphicFrameLocks/>
          </p:cNvGraphicFramePr>
          <p:nvPr>
            <p:extLst>
              <p:ext uri="{D42A27DB-BD31-4B8C-83A1-F6EECF244321}">
                <p14:modId xmlns:p14="http://schemas.microsoft.com/office/powerpoint/2010/main" val="1289573068"/>
              </p:ext>
            </p:extLst>
          </p:nvPr>
        </p:nvGraphicFramePr>
        <p:xfrm>
          <a:off x="1143000" y="609600"/>
          <a:ext cx="9906000" cy="4282441"/>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65B167B6-36AE-4980-A8AA-426AF95A4E2D}"/>
              </a:ext>
            </a:extLst>
          </p:cNvPr>
          <p:cNvPicPr>
            <a:picLocks noChangeAspect="1"/>
          </p:cNvPicPr>
          <p:nvPr/>
        </p:nvPicPr>
        <p:blipFill>
          <a:blip r:embed="rId3"/>
          <a:stretch>
            <a:fillRect/>
          </a:stretch>
        </p:blipFill>
        <p:spPr>
          <a:xfrm>
            <a:off x="1162976" y="609600"/>
            <a:ext cx="9852895" cy="5557520"/>
          </a:xfrm>
          <a:prstGeom prst="rect">
            <a:avLst/>
          </a:prstGeom>
        </p:spPr>
      </p:pic>
    </p:spTree>
    <p:extLst>
      <p:ext uri="{BB962C8B-B14F-4D97-AF65-F5344CB8AC3E}">
        <p14:creationId xmlns:p14="http://schemas.microsoft.com/office/powerpoint/2010/main" val="377477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691F46-8421-4466-A552-C9E36A99E1A9}"/>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A6626193-3515-47D9-85F1-C90D29DDFA54}"/>
              </a:ext>
            </a:extLst>
          </p:cNvPr>
          <p:cNvSpPr>
            <a:spLocks noGrp="1"/>
          </p:cNvSpPr>
          <p:nvPr>
            <p:ph idx="1"/>
          </p:nvPr>
        </p:nvSpPr>
        <p:spPr>
          <a:xfrm>
            <a:off x="1143000" y="609600"/>
            <a:ext cx="9872871" cy="5486400"/>
          </a:xfrm>
        </p:spPr>
        <p:txBody>
          <a:bodyPr>
            <a:normAutofit fontScale="85000" lnSpcReduction="10000"/>
          </a:bodyPr>
          <a:lstStyle/>
          <a:p>
            <a:r>
              <a:rPr lang="en-US" sz="3200" dirty="0"/>
              <a:t>2 </a:t>
            </a:r>
            <a:r>
              <a:rPr lang="en-US" sz="3200" dirty="0" err="1"/>
              <a:t>klausimo</a:t>
            </a:r>
            <a:r>
              <a:rPr lang="lt-LT" sz="3200" dirty="0"/>
              <a:t>, </a:t>
            </a:r>
            <a:r>
              <a:rPr lang="en-US" sz="3200" dirty="0"/>
              <a:t>2, 3 </a:t>
            </a:r>
            <a:r>
              <a:rPr lang="en-US" sz="3200" dirty="0" err="1"/>
              <a:t>punkt</a:t>
            </a:r>
            <a:r>
              <a:rPr lang="lt-LT" sz="3200" dirty="0"/>
              <a:t>ų</a:t>
            </a:r>
            <a:r>
              <a:rPr lang="en-US" sz="3200" dirty="0"/>
              <a:t> </a:t>
            </a:r>
            <a:r>
              <a:rPr lang="en-US" sz="3200" dirty="0" err="1"/>
              <a:t>komentarai</a:t>
            </a:r>
            <a:r>
              <a:rPr lang="en-US" sz="3200" dirty="0"/>
              <a:t>:</a:t>
            </a:r>
          </a:p>
          <a:p>
            <a:pPr marL="45720" indent="0">
              <a:buNone/>
            </a:pPr>
            <a:r>
              <a:rPr lang="en-US" sz="2000" dirty="0"/>
              <a:t>- </a:t>
            </a:r>
            <a:r>
              <a:rPr lang="en-US" sz="2000" dirty="0" err="1"/>
              <a:t>Kartais</a:t>
            </a:r>
            <a:r>
              <a:rPr lang="en-US" sz="2000" dirty="0"/>
              <a:t> ja</a:t>
            </a:r>
            <a:r>
              <a:rPr lang="lt-LT" sz="2000" dirty="0" err="1"/>
              <a:t>učiamas</a:t>
            </a:r>
            <a:r>
              <a:rPr lang="lt-LT" sz="2000" dirty="0"/>
              <a:t> nusistatymas prieš vaiką.</a:t>
            </a:r>
          </a:p>
          <a:p>
            <a:pPr marL="45720" indent="0">
              <a:buNone/>
            </a:pPr>
            <a:r>
              <a:rPr lang="lt-LT" sz="2000" dirty="0"/>
              <a:t>-Lietuvių k. (</a:t>
            </a:r>
            <a:r>
              <a:rPr lang="en-US" sz="2000" dirty="0"/>
              <a:t>2)</a:t>
            </a:r>
            <a:r>
              <a:rPr lang="lt-LT" sz="2000" dirty="0"/>
              <a:t>, matematika.</a:t>
            </a:r>
          </a:p>
          <a:p>
            <a:pPr marL="45720" indent="0">
              <a:buNone/>
            </a:pPr>
            <a:r>
              <a:rPr lang="lt-LT" sz="2000" dirty="0"/>
              <a:t>-Na, pvz., dailės mokytojos, ji vertina vaikus pagal savo prizmę ir ne visada pripažįsta, kad gali būti kitaip.</a:t>
            </a:r>
          </a:p>
          <a:p>
            <a:pPr marL="45720" indent="0">
              <a:buNone/>
            </a:pPr>
            <a:r>
              <a:rPr lang="lt-LT" sz="2000" dirty="0"/>
              <a:t>-Vaikas būna dažnai vertinamas dėl elgesio. Nesakau, kad visada, bet pasitaiko, kai jaučia neteisybę.</a:t>
            </a:r>
          </a:p>
          <a:p>
            <a:pPr marL="45720" indent="0">
              <a:buNone/>
            </a:pPr>
            <a:r>
              <a:rPr lang="lt-LT" sz="2000" dirty="0"/>
              <a:t>-Vaikas sako, kad jam gali rašyti tik </a:t>
            </a:r>
            <a:r>
              <a:rPr lang="en-US" sz="2000" dirty="0"/>
              <a:t>4 </a:t>
            </a:r>
            <a:r>
              <a:rPr lang="lt-LT" sz="2000" dirty="0"/>
              <a:t>su programa, nors jo nuomone yra vertas daugiau. Mokytoja pasakė, kad daugiau keturių rašyti jam negali, nes turi programą, tik nežinau, kuri mokytoja yra taip pasakiusi. Vaikas po tokių žodžių nemato prasmės mokintis, nes vis tiek gaus </a:t>
            </a:r>
            <a:r>
              <a:rPr lang="en-US" sz="2000" dirty="0"/>
              <a:t>4.</a:t>
            </a:r>
            <a:endParaRPr lang="lt-LT" sz="2000" dirty="0"/>
          </a:p>
          <a:p>
            <a:pPr marL="45720" indent="0">
              <a:buNone/>
            </a:pPr>
            <a:r>
              <a:rPr lang="lt-LT" sz="2000" dirty="0"/>
              <a:t>-</a:t>
            </a:r>
            <a:r>
              <a:rPr lang="en-US" sz="2000" dirty="0" err="1"/>
              <a:t>Dail</a:t>
            </a:r>
            <a:r>
              <a:rPr lang="lt-LT" sz="2000" dirty="0"/>
              <a:t>ės vertinimai man nėra iki galo aiškūs. Už ką tokioje pamokoje vaikas gali būti vertinamas neigiamai. </a:t>
            </a:r>
          </a:p>
          <a:p>
            <a:pPr marL="45720" indent="0">
              <a:buNone/>
            </a:pPr>
            <a:r>
              <a:rPr lang="lt-LT" sz="2000" dirty="0"/>
              <a:t>-Keista, kai spec. poreikių turintys vaikai taip dažnai vertinami dvejetais. Vaikas su </a:t>
            </a:r>
            <a:r>
              <a:rPr lang="lt-LT" sz="2000" dirty="0" err="1"/>
              <a:t>disleksija</a:t>
            </a:r>
            <a:r>
              <a:rPr lang="lt-LT" sz="2000" dirty="0"/>
              <a:t> ir </a:t>
            </a:r>
            <a:r>
              <a:rPr lang="lt-LT" sz="2000" dirty="0" err="1"/>
              <a:t>disgrafija</a:t>
            </a:r>
            <a:r>
              <a:rPr lang="lt-LT" sz="2000" dirty="0"/>
              <a:t> neturi būti vertinamas vienodai su tiesiog tinginčiais mokintis vaikais. </a:t>
            </a:r>
          </a:p>
          <a:p>
            <a:pPr marL="45720" indent="0">
              <a:buNone/>
            </a:pPr>
            <a:r>
              <a:rPr lang="lt-LT" sz="2000" dirty="0"/>
              <a:t>-Mokytojas V. Lekavičius neaišku už ką skiria neigiamus įvertinimus, pvz., vaikas neatsinešė kažko.</a:t>
            </a:r>
            <a:endParaRPr lang="en-US" sz="2000" dirty="0"/>
          </a:p>
          <a:p>
            <a:pPr marL="45720" indent="0">
              <a:buNone/>
            </a:pPr>
            <a:r>
              <a:rPr lang="en-US" sz="2000" dirty="0"/>
              <a:t>-</a:t>
            </a:r>
            <a:r>
              <a:rPr lang="en-US" sz="2000" dirty="0" err="1"/>
              <a:t>Yra</a:t>
            </a:r>
            <a:r>
              <a:rPr lang="en-US" sz="2000" dirty="0"/>
              <a:t> </a:t>
            </a:r>
            <a:r>
              <a:rPr lang="en-US" sz="2000" dirty="0" err="1"/>
              <a:t>buv</a:t>
            </a:r>
            <a:r>
              <a:rPr lang="lt-LT" sz="2000" dirty="0"/>
              <a:t>ę, pvz., </a:t>
            </a:r>
            <a:r>
              <a:rPr lang="en-US" sz="2000" dirty="0"/>
              <a:t>2</a:t>
            </a:r>
            <a:r>
              <a:rPr lang="lt-LT" sz="2000" dirty="0"/>
              <a:t> už neatliktą namų darbą, nors XXX negeba pats atlikti ir pan. Tai ant mamos atsakomybės.</a:t>
            </a:r>
          </a:p>
          <a:p>
            <a:pPr marL="45720" indent="0">
              <a:buNone/>
            </a:pPr>
            <a:r>
              <a:rPr lang="lt-LT" sz="2000" dirty="0"/>
              <a:t>-Biologijos ir chemijos mokytojos vertinimus nesutinku, nes neduoda mokytoja užduočių, kad gauti geresnius pažymius.</a:t>
            </a:r>
          </a:p>
          <a:p>
            <a:pPr marL="45720" indent="0">
              <a:buNone/>
            </a:pPr>
            <a:r>
              <a:rPr lang="lt-LT" sz="2000" dirty="0"/>
              <a:t>-Yra gavęs vertinimų už elgesį, o ne už pasiekimus.</a:t>
            </a:r>
          </a:p>
          <a:p>
            <a:pPr>
              <a:buFontTx/>
              <a:buChar char="-"/>
            </a:pPr>
            <a:endParaRPr lang="lt-LT" sz="2400" dirty="0"/>
          </a:p>
        </p:txBody>
      </p:sp>
    </p:spTree>
    <p:extLst>
      <p:ext uri="{BB962C8B-B14F-4D97-AF65-F5344CB8AC3E}">
        <p14:creationId xmlns:p14="http://schemas.microsoft.com/office/powerpoint/2010/main" val="1958068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8776F2-807A-41F5-994F-20F2F8ECDA4B}"/>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98528008-7124-4B68-A184-ABC9A43BAFE5}"/>
              </a:ext>
            </a:extLst>
          </p:cNvPr>
          <p:cNvSpPr>
            <a:spLocks noGrp="1"/>
          </p:cNvSpPr>
          <p:nvPr>
            <p:ph idx="1"/>
          </p:nvPr>
        </p:nvSpPr>
        <p:spPr/>
        <p:txBody>
          <a:bodyPr>
            <a:normAutofit/>
          </a:bodyPr>
          <a:lstStyle/>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a:p>
            <a:pPr marL="45720" indent="0">
              <a:buNone/>
            </a:pPr>
            <a:endParaRPr lang="lt-LT" dirty="0"/>
          </a:p>
        </p:txBody>
      </p:sp>
      <p:graphicFrame>
        <p:nvGraphicFramePr>
          <p:cNvPr id="5" name="Diagrama 4">
            <a:extLst>
              <a:ext uri="{FF2B5EF4-FFF2-40B4-BE49-F238E27FC236}">
                <a16:creationId xmlns:a16="http://schemas.microsoft.com/office/drawing/2014/main" id="{08D8D259-4257-492F-B232-687A61C84165}"/>
              </a:ext>
            </a:extLst>
          </p:cNvPr>
          <p:cNvGraphicFramePr>
            <a:graphicFrameLocks/>
          </p:cNvGraphicFramePr>
          <p:nvPr>
            <p:extLst>
              <p:ext uri="{D42A27DB-BD31-4B8C-83A1-F6EECF244321}">
                <p14:modId xmlns:p14="http://schemas.microsoft.com/office/powerpoint/2010/main" val="2698375827"/>
              </p:ext>
            </p:extLst>
          </p:nvPr>
        </p:nvGraphicFramePr>
        <p:xfrm>
          <a:off x="1143001" y="609600"/>
          <a:ext cx="9906000" cy="419608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28857853-E981-4C5E-8FD1-DA21DD71932A}"/>
              </a:ext>
            </a:extLst>
          </p:cNvPr>
          <p:cNvPicPr>
            <a:picLocks noChangeAspect="1"/>
          </p:cNvPicPr>
          <p:nvPr/>
        </p:nvPicPr>
        <p:blipFill>
          <a:blip r:embed="rId3"/>
          <a:stretch>
            <a:fillRect/>
          </a:stretch>
        </p:blipFill>
        <p:spPr>
          <a:xfrm>
            <a:off x="1143000" y="609600"/>
            <a:ext cx="9906000" cy="5567680"/>
          </a:xfrm>
          <a:prstGeom prst="rect">
            <a:avLst/>
          </a:prstGeom>
        </p:spPr>
      </p:pic>
    </p:spTree>
    <p:extLst>
      <p:ext uri="{BB962C8B-B14F-4D97-AF65-F5344CB8AC3E}">
        <p14:creationId xmlns:p14="http://schemas.microsoft.com/office/powerpoint/2010/main" val="1426572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5F67BBD-E8A1-4A90-A176-778B1BA032E2}"/>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A299F226-0EB1-418F-B9D5-A56E5FDB44F7}"/>
              </a:ext>
            </a:extLst>
          </p:cNvPr>
          <p:cNvSpPr>
            <a:spLocks noGrp="1"/>
          </p:cNvSpPr>
          <p:nvPr>
            <p:ph idx="1"/>
          </p:nvPr>
        </p:nvSpPr>
        <p:spPr>
          <a:xfrm>
            <a:off x="1143000" y="609600"/>
            <a:ext cx="9872871" cy="5486400"/>
          </a:xfrm>
        </p:spPr>
        <p:txBody>
          <a:bodyPr/>
          <a:lstStyle/>
          <a:p>
            <a:r>
              <a:rPr lang="en-US" sz="2700" dirty="0"/>
              <a:t>3</a:t>
            </a:r>
            <a:r>
              <a:rPr lang="lt-LT" sz="2700" dirty="0"/>
              <a:t> klausimo, </a:t>
            </a:r>
            <a:r>
              <a:rPr lang="en-US" sz="2700" dirty="0"/>
              <a:t>3 </a:t>
            </a:r>
            <a:r>
              <a:rPr lang="en-US" sz="2700" dirty="0" err="1"/>
              <a:t>punkto</a:t>
            </a:r>
            <a:r>
              <a:rPr lang="lt-LT" sz="2700" dirty="0"/>
              <a:t> komentarai:</a:t>
            </a:r>
          </a:p>
          <a:p>
            <a:pPr marL="45720" indent="0">
              <a:buNone/>
            </a:pPr>
            <a:r>
              <a:rPr lang="lt-LT" dirty="0"/>
              <a:t>-</a:t>
            </a:r>
            <a:r>
              <a:rPr lang="en-US" dirty="0"/>
              <a:t>Da</a:t>
            </a:r>
            <a:r>
              <a:rPr lang="lt-LT" dirty="0" err="1"/>
              <a:t>žniau</a:t>
            </a:r>
            <a:r>
              <a:rPr lang="lt-LT" dirty="0"/>
              <a:t> saugus, tik kartais su klasiokais kyla nesutarimų.</a:t>
            </a:r>
          </a:p>
          <a:p>
            <a:pPr marL="45720" indent="0">
              <a:buNone/>
            </a:pPr>
            <a:r>
              <a:rPr lang="lt-LT" dirty="0"/>
              <a:t>-Bendrose mokyklos erdvėse.</a:t>
            </a:r>
          </a:p>
          <a:p>
            <a:pPr marL="45720" indent="0">
              <a:buNone/>
            </a:pPr>
            <a:r>
              <a:rPr lang="lt-LT" dirty="0"/>
              <a:t>-Pertraukų metu.</a:t>
            </a:r>
          </a:p>
          <a:p>
            <a:pPr marL="45720" indent="0">
              <a:buNone/>
            </a:pPr>
            <a:endParaRPr lang="lt-LT" dirty="0"/>
          </a:p>
        </p:txBody>
      </p:sp>
    </p:spTree>
    <p:extLst>
      <p:ext uri="{BB962C8B-B14F-4D97-AF65-F5344CB8AC3E}">
        <p14:creationId xmlns:p14="http://schemas.microsoft.com/office/powerpoint/2010/main" val="3877374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8EFDCD7-767C-45AA-8BA4-E6BBADAEA6A4}"/>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C062FFD3-181A-402C-AB2D-A47A748DA85B}"/>
              </a:ext>
            </a:extLst>
          </p:cNvPr>
          <p:cNvSpPr>
            <a:spLocks noGrp="1"/>
          </p:cNvSpPr>
          <p:nvPr>
            <p:ph idx="1"/>
          </p:nvPr>
        </p:nvSpPr>
        <p:spPr/>
        <p:txBody>
          <a:bodyPr/>
          <a:lstStyle/>
          <a:p>
            <a:endParaRPr lang="lt-LT"/>
          </a:p>
        </p:txBody>
      </p:sp>
      <p:graphicFrame>
        <p:nvGraphicFramePr>
          <p:cNvPr id="5" name="Diagrama 4">
            <a:extLst>
              <a:ext uri="{FF2B5EF4-FFF2-40B4-BE49-F238E27FC236}">
                <a16:creationId xmlns:a16="http://schemas.microsoft.com/office/drawing/2014/main" id="{CD92BB2B-3E8D-4A79-BE99-F6BE54E4D0C4}"/>
              </a:ext>
            </a:extLst>
          </p:cNvPr>
          <p:cNvGraphicFramePr>
            <a:graphicFrameLocks/>
          </p:cNvGraphicFramePr>
          <p:nvPr>
            <p:extLst>
              <p:ext uri="{D42A27DB-BD31-4B8C-83A1-F6EECF244321}">
                <p14:modId xmlns:p14="http://schemas.microsoft.com/office/powerpoint/2010/main" val="4035287405"/>
              </p:ext>
            </p:extLst>
          </p:nvPr>
        </p:nvGraphicFramePr>
        <p:xfrm>
          <a:off x="1143000" y="609600"/>
          <a:ext cx="9905999"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87CA705E-B625-48FC-AA19-400580226C96}"/>
              </a:ext>
            </a:extLst>
          </p:cNvPr>
          <p:cNvPicPr>
            <a:picLocks noChangeAspect="1"/>
          </p:cNvPicPr>
          <p:nvPr/>
        </p:nvPicPr>
        <p:blipFill>
          <a:blip r:embed="rId3"/>
          <a:stretch>
            <a:fillRect/>
          </a:stretch>
        </p:blipFill>
        <p:spPr>
          <a:xfrm>
            <a:off x="1143000" y="624588"/>
            <a:ext cx="9905999" cy="5486400"/>
          </a:xfrm>
          <a:prstGeom prst="rect">
            <a:avLst/>
          </a:prstGeom>
        </p:spPr>
      </p:pic>
    </p:spTree>
    <p:extLst>
      <p:ext uri="{BB962C8B-B14F-4D97-AF65-F5344CB8AC3E}">
        <p14:creationId xmlns:p14="http://schemas.microsoft.com/office/powerpoint/2010/main" val="4233534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DC73BD-1354-4DEF-AE66-E5058FED124E}"/>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3E6A92D3-59C8-4BFA-87D9-6FFE82A2B354}"/>
              </a:ext>
            </a:extLst>
          </p:cNvPr>
          <p:cNvSpPr>
            <a:spLocks noGrp="1"/>
          </p:cNvSpPr>
          <p:nvPr>
            <p:ph idx="1"/>
          </p:nvPr>
        </p:nvSpPr>
        <p:spPr/>
        <p:txBody>
          <a:bodyPr/>
          <a:lstStyle/>
          <a:p>
            <a:endParaRPr lang="lt-LT"/>
          </a:p>
        </p:txBody>
      </p:sp>
      <p:pic>
        <p:nvPicPr>
          <p:cNvPr id="5" name="Paveikslėlis 4">
            <a:extLst>
              <a:ext uri="{FF2B5EF4-FFF2-40B4-BE49-F238E27FC236}">
                <a16:creationId xmlns:a16="http://schemas.microsoft.com/office/drawing/2014/main" id="{7BB3B31A-959F-4A2E-A26E-F855C014B392}"/>
              </a:ext>
            </a:extLst>
          </p:cNvPr>
          <p:cNvPicPr>
            <a:picLocks noChangeAspect="1"/>
          </p:cNvPicPr>
          <p:nvPr/>
        </p:nvPicPr>
        <p:blipFill>
          <a:blip r:embed="rId2"/>
          <a:stretch>
            <a:fillRect/>
          </a:stretch>
        </p:blipFill>
        <p:spPr>
          <a:xfrm>
            <a:off x="1158240" y="618188"/>
            <a:ext cx="9872871" cy="5477812"/>
          </a:xfrm>
          <a:prstGeom prst="rect">
            <a:avLst/>
          </a:prstGeom>
        </p:spPr>
      </p:pic>
    </p:spTree>
    <p:extLst>
      <p:ext uri="{BB962C8B-B14F-4D97-AF65-F5344CB8AC3E}">
        <p14:creationId xmlns:p14="http://schemas.microsoft.com/office/powerpoint/2010/main" val="1327899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C0148B-3B74-49B3-ADE2-2FA38744AB92}"/>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9273E1CF-8B73-4E1D-AB7D-85FA529EDC49}"/>
              </a:ext>
            </a:extLst>
          </p:cNvPr>
          <p:cNvSpPr>
            <a:spLocks noGrp="1"/>
          </p:cNvSpPr>
          <p:nvPr>
            <p:ph idx="1"/>
          </p:nvPr>
        </p:nvSpPr>
        <p:spPr>
          <a:xfrm>
            <a:off x="1143000" y="609600"/>
            <a:ext cx="9872871" cy="5486400"/>
          </a:xfrm>
        </p:spPr>
        <p:txBody>
          <a:bodyPr>
            <a:normAutofit/>
          </a:bodyPr>
          <a:lstStyle/>
          <a:p>
            <a:r>
              <a:rPr lang="en-US" sz="2700" dirty="0"/>
              <a:t>5 </a:t>
            </a:r>
            <a:r>
              <a:rPr lang="en-US" sz="2700" dirty="0" err="1"/>
              <a:t>klausimo</a:t>
            </a:r>
            <a:r>
              <a:rPr lang="en-US" sz="2700" dirty="0"/>
              <a:t>, 6 </a:t>
            </a:r>
            <a:r>
              <a:rPr lang="en-US" sz="2700" dirty="0" err="1"/>
              <a:t>punkto</a:t>
            </a:r>
            <a:r>
              <a:rPr lang="en-US" sz="2700" dirty="0"/>
              <a:t>  </a:t>
            </a:r>
            <a:r>
              <a:rPr lang="en-US" sz="2700" dirty="0" err="1"/>
              <a:t>komentarai</a:t>
            </a:r>
            <a:r>
              <a:rPr lang="en-US" sz="2700" dirty="0"/>
              <a:t>:</a:t>
            </a:r>
          </a:p>
          <a:p>
            <a:pPr marL="45720" indent="0">
              <a:buNone/>
            </a:pPr>
            <a:r>
              <a:rPr lang="en-US" sz="2700" dirty="0"/>
              <a:t>-</a:t>
            </a:r>
            <a:r>
              <a:rPr lang="lt-LT" sz="2700" dirty="0"/>
              <a:t>Šeimos nariai: tėtis, </a:t>
            </a:r>
            <a:r>
              <a:rPr lang="en-US" sz="2700" dirty="0"/>
              <a:t>2 </a:t>
            </a:r>
            <a:r>
              <a:rPr lang="en-US" sz="2700" dirty="0" err="1"/>
              <a:t>mo</a:t>
            </a:r>
            <a:r>
              <a:rPr lang="lt-LT" sz="2700" dirty="0" err="1"/>
              <a:t>čiutės</a:t>
            </a:r>
            <a:r>
              <a:rPr lang="lt-LT" sz="2700" dirty="0"/>
              <a:t>, sesuo, brolis.</a:t>
            </a:r>
          </a:p>
          <a:p>
            <a:pPr marL="45720" indent="0">
              <a:buNone/>
            </a:pPr>
            <a:r>
              <a:rPr lang="lt-LT" sz="2700" dirty="0"/>
              <a:t>-Direktorė.</a:t>
            </a:r>
          </a:p>
        </p:txBody>
      </p:sp>
    </p:spTree>
    <p:extLst>
      <p:ext uri="{BB962C8B-B14F-4D97-AF65-F5344CB8AC3E}">
        <p14:creationId xmlns:p14="http://schemas.microsoft.com/office/powerpoint/2010/main" val="1005101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4508197-E6EF-4C82-AEB2-4CAC98973029}"/>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D03A8280-CE15-42CB-AA54-ED521E428D45}"/>
              </a:ext>
            </a:extLst>
          </p:cNvPr>
          <p:cNvSpPr>
            <a:spLocks noGrp="1"/>
          </p:cNvSpPr>
          <p:nvPr>
            <p:ph idx="1"/>
          </p:nvPr>
        </p:nvSpPr>
        <p:spPr/>
        <p:txBody>
          <a:bodyPr/>
          <a:lstStyle/>
          <a:p>
            <a:endParaRPr lang="lt-LT"/>
          </a:p>
        </p:txBody>
      </p:sp>
      <p:graphicFrame>
        <p:nvGraphicFramePr>
          <p:cNvPr id="5" name="Diagrama 4">
            <a:extLst>
              <a:ext uri="{FF2B5EF4-FFF2-40B4-BE49-F238E27FC236}">
                <a16:creationId xmlns:a16="http://schemas.microsoft.com/office/drawing/2014/main" id="{B5B6021C-0CB2-43C7-8D56-15EA6B913195}"/>
              </a:ext>
            </a:extLst>
          </p:cNvPr>
          <p:cNvGraphicFramePr>
            <a:graphicFrameLocks/>
          </p:cNvGraphicFramePr>
          <p:nvPr>
            <p:extLst>
              <p:ext uri="{D42A27DB-BD31-4B8C-83A1-F6EECF244321}">
                <p14:modId xmlns:p14="http://schemas.microsoft.com/office/powerpoint/2010/main" val="624440185"/>
              </p:ext>
            </p:extLst>
          </p:nvPr>
        </p:nvGraphicFramePr>
        <p:xfrm>
          <a:off x="1143000" y="609600"/>
          <a:ext cx="9872871"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A82845E8-AC69-409B-A2D6-CE042444F423}"/>
              </a:ext>
            </a:extLst>
          </p:cNvPr>
          <p:cNvPicPr>
            <a:picLocks noChangeAspect="1"/>
          </p:cNvPicPr>
          <p:nvPr/>
        </p:nvPicPr>
        <p:blipFill>
          <a:blip r:embed="rId3"/>
          <a:stretch>
            <a:fillRect/>
          </a:stretch>
        </p:blipFill>
        <p:spPr>
          <a:xfrm>
            <a:off x="1092558" y="609600"/>
            <a:ext cx="9956442" cy="5521637"/>
          </a:xfrm>
          <a:prstGeom prst="rect">
            <a:avLst/>
          </a:prstGeom>
        </p:spPr>
      </p:pic>
    </p:spTree>
    <p:extLst>
      <p:ext uri="{BB962C8B-B14F-4D97-AF65-F5344CB8AC3E}">
        <p14:creationId xmlns:p14="http://schemas.microsoft.com/office/powerpoint/2010/main" val="1373417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082EE6D-3B1B-4968-98FC-ED9A937BA0ED}"/>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29CBE3A0-632E-4F01-9C9F-D12519E750B2}"/>
              </a:ext>
            </a:extLst>
          </p:cNvPr>
          <p:cNvSpPr>
            <a:spLocks noGrp="1"/>
          </p:cNvSpPr>
          <p:nvPr>
            <p:ph idx="1"/>
          </p:nvPr>
        </p:nvSpPr>
        <p:spPr/>
        <p:txBody>
          <a:bodyPr/>
          <a:lstStyle/>
          <a:p>
            <a:endParaRPr lang="lt-LT" dirty="0"/>
          </a:p>
        </p:txBody>
      </p:sp>
      <p:graphicFrame>
        <p:nvGraphicFramePr>
          <p:cNvPr id="5" name="Diagrama 4">
            <a:extLst>
              <a:ext uri="{FF2B5EF4-FFF2-40B4-BE49-F238E27FC236}">
                <a16:creationId xmlns:a16="http://schemas.microsoft.com/office/drawing/2014/main" id="{61ABDAE8-7486-4373-B6AA-DE092318E56C}"/>
              </a:ext>
            </a:extLst>
          </p:cNvPr>
          <p:cNvGraphicFramePr>
            <a:graphicFrameLocks/>
          </p:cNvGraphicFramePr>
          <p:nvPr>
            <p:extLst>
              <p:ext uri="{D42A27DB-BD31-4B8C-83A1-F6EECF244321}">
                <p14:modId xmlns:p14="http://schemas.microsoft.com/office/powerpoint/2010/main" val="2023116762"/>
              </p:ext>
            </p:extLst>
          </p:nvPr>
        </p:nvGraphicFramePr>
        <p:xfrm>
          <a:off x="1191368" y="609600"/>
          <a:ext cx="9857632"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60679FDE-2D74-4C3B-B35F-FA403A2B70D3}"/>
              </a:ext>
            </a:extLst>
          </p:cNvPr>
          <p:cNvPicPr>
            <a:picLocks noChangeAspect="1"/>
          </p:cNvPicPr>
          <p:nvPr/>
        </p:nvPicPr>
        <p:blipFill>
          <a:blip r:embed="rId3"/>
          <a:stretch>
            <a:fillRect/>
          </a:stretch>
        </p:blipFill>
        <p:spPr>
          <a:xfrm>
            <a:off x="1143000" y="600676"/>
            <a:ext cx="9905999" cy="5495324"/>
          </a:xfrm>
          <a:prstGeom prst="rect">
            <a:avLst/>
          </a:prstGeom>
        </p:spPr>
      </p:pic>
    </p:spTree>
    <p:extLst>
      <p:ext uri="{BB962C8B-B14F-4D97-AF65-F5344CB8AC3E}">
        <p14:creationId xmlns:p14="http://schemas.microsoft.com/office/powerpoint/2010/main" val="86175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52D967B-CBAE-46C0-842D-27C7040EA5CE}"/>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B16F96BB-C601-47F1-BAD8-410333043317}"/>
              </a:ext>
            </a:extLst>
          </p:cNvPr>
          <p:cNvSpPr>
            <a:spLocks noGrp="1"/>
          </p:cNvSpPr>
          <p:nvPr>
            <p:ph idx="1"/>
          </p:nvPr>
        </p:nvSpPr>
        <p:spPr/>
        <p:txBody>
          <a:bodyPr/>
          <a:lstStyle/>
          <a:p>
            <a:endParaRPr lang="lt-LT"/>
          </a:p>
        </p:txBody>
      </p:sp>
      <p:graphicFrame>
        <p:nvGraphicFramePr>
          <p:cNvPr id="5" name="Diagrama 4">
            <a:extLst>
              <a:ext uri="{FF2B5EF4-FFF2-40B4-BE49-F238E27FC236}">
                <a16:creationId xmlns:a16="http://schemas.microsoft.com/office/drawing/2014/main" id="{F649CF53-EFDF-4B80-AA6A-40358B2C1F02}"/>
              </a:ext>
            </a:extLst>
          </p:cNvPr>
          <p:cNvGraphicFramePr>
            <a:graphicFrameLocks/>
          </p:cNvGraphicFramePr>
          <p:nvPr>
            <p:extLst>
              <p:ext uri="{D42A27DB-BD31-4B8C-83A1-F6EECF244321}">
                <p14:modId xmlns:p14="http://schemas.microsoft.com/office/powerpoint/2010/main" val="2339162012"/>
              </p:ext>
            </p:extLst>
          </p:nvPr>
        </p:nvGraphicFramePr>
        <p:xfrm>
          <a:off x="1143000" y="609600"/>
          <a:ext cx="9872871"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5B4A4326-7150-456D-8912-BD0D4E097609}"/>
              </a:ext>
            </a:extLst>
          </p:cNvPr>
          <p:cNvPicPr>
            <a:picLocks noChangeAspect="1"/>
          </p:cNvPicPr>
          <p:nvPr/>
        </p:nvPicPr>
        <p:blipFill>
          <a:blip r:embed="rId3"/>
          <a:stretch>
            <a:fillRect/>
          </a:stretch>
        </p:blipFill>
        <p:spPr>
          <a:xfrm>
            <a:off x="1143000" y="605962"/>
            <a:ext cx="9906000" cy="5486400"/>
          </a:xfrm>
          <a:prstGeom prst="rect">
            <a:avLst/>
          </a:prstGeom>
        </p:spPr>
      </p:pic>
    </p:spTree>
    <p:extLst>
      <p:ext uri="{BB962C8B-B14F-4D97-AF65-F5344CB8AC3E}">
        <p14:creationId xmlns:p14="http://schemas.microsoft.com/office/powerpoint/2010/main" val="4277468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55C3B19-E459-42EF-86B6-733641B6B79B}"/>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C94438E2-7542-4173-BB61-46E0DB839D1F}"/>
              </a:ext>
            </a:extLst>
          </p:cNvPr>
          <p:cNvSpPr>
            <a:spLocks noGrp="1"/>
          </p:cNvSpPr>
          <p:nvPr>
            <p:ph idx="1"/>
          </p:nvPr>
        </p:nvSpPr>
        <p:spPr/>
        <p:txBody>
          <a:bodyPr>
            <a:normAutofit/>
          </a:bodyPr>
          <a:lstStyle/>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p:txBody>
      </p:sp>
      <p:graphicFrame>
        <p:nvGraphicFramePr>
          <p:cNvPr id="6" name="Diagrama 5">
            <a:extLst>
              <a:ext uri="{FF2B5EF4-FFF2-40B4-BE49-F238E27FC236}">
                <a16:creationId xmlns:a16="http://schemas.microsoft.com/office/drawing/2014/main" id="{5E52B5BC-74DF-48C1-A0F9-C37A264C8E12}"/>
              </a:ext>
            </a:extLst>
          </p:cNvPr>
          <p:cNvGraphicFramePr>
            <a:graphicFrameLocks/>
          </p:cNvGraphicFramePr>
          <p:nvPr>
            <p:extLst>
              <p:ext uri="{D42A27DB-BD31-4B8C-83A1-F6EECF244321}">
                <p14:modId xmlns:p14="http://schemas.microsoft.com/office/powerpoint/2010/main" val="4166745221"/>
              </p:ext>
            </p:extLst>
          </p:nvPr>
        </p:nvGraphicFramePr>
        <p:xfrm>
          <a:off x="1143000" y="609600"/>
          <a:ext cx="9872871" cy="438912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8C187225-95A3-4FF0-A77B-09D3B005C92B}"/>
              </a:ext>
            </a:extLst>
          </p:cNvPr>
          <p:cNvPicPr>
            <a:picLocks noChangeAspect="1"/>
          </p:cNvPicPr>
          <p:nvPr/>
        </p:nvPicPr>
        <p:blipFill>
          <a:blip r:embed="rId3"/>
          <a:stretch>
            <a:fillRect/>
          </a:stretch>
        </p:blipFill>
        <p:spPr>
          <a:xfrm>
            <a:off x="1143000" y="619760"/>
            <a:ext cx="9915719" cy="5476240"/>
          </a:xfrm>
          <a:prstGeom prst="rect">
            <a:avLst/>
          </a:prstGeom>
        </p:spPr>
      </p:pic>
    </p:spTree>
    <p:extLst>
      <p:ext uri="{BB962C8B-B14F-4D97-AF65-F5344CB8AC3E}">
        <p14:creationId xmlns:p14="http://schemas.microsoft.com/office/powerpoint/2010/main" val="3933471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7BFFCA9-682A-4C9C-AC1B-D712828E6FE4}"/>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75E9AEA1-2935-4830-A07B-A540E39EA427}"/>
              </a:ext>
            </a:extLst>
          </p:cNvPr>
          <p:cNvSpPr>
            <a:spLocks noGrp="1"/>
          </p:cNvSpPr>
          <p:nvPr>
            <p:ph idx="1"/>
          </p:nvPr>
        </p:nvSpPr>
        <p:spPr/>
        <p:txBody>
          <a:bodyPr>
            <a:normAutofit/>
          </a:bodyPr>
          <a:lstStyle/>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buNone/>
            </a:pPr>
            <a:endParaRPr lang="lt-LT" dirty="0"/>
          </a:p>
        </p:txBody>
      </p:sp>
      <p:graphicFrame>
        <p:nvGraphicFramePr>
          <p:cNvPr id="5" name="Diagrama 4">
            <a:extLst>
              <a:ext uri="{FF2B5EF4-FFF2-40B4-BE49-F238E27FC236}">
                <a16:creationId xmlns:a16="http://schemas.microsoft.com/office/drawing/2014/main" id="{0BFA55AE-C35F-409F-8B48-43B61B644184}"/>
              </a:ext>
            </a:extLst>
          </p:cNvPr>
          <p:cNvGraphicFramePr>
            <a:graphicFrameLocks/>
          </p:cNvGraphicFramePr>
          <p:nvPr>
            <p:extLst>
              <p:ext uri="{D42A27DB-BD31-4B8C-83A1-F6EECF244321}">
                <p14:modId xmlns:p14="http://schemas.microsoft.com/office/powerpoint/2010/main" val="1810068426"/>
              </p:ext>
            </p:extLst>
          </p:nvPr>
        </p:nvGraphicFramePr>
        <p:xfrm>
          <a:off x="1143000" y="609600"/>
          <a:ext cx="9872871" cy="419608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BA2BA909-6EE2-49B9-A816-54E5B21E6BB1}"/>
              </a:ext>
            </a:extLst>
          </p:cNvPr>
          <p:cNvPicPr>
            <a:picLocks noChangeAspect="1"/>
          </p:cNvPicPr>
          <p:nvPr/>
        </p:nvPicPr>
        <p:blipFill>
          <a:blip r:embed="rId3"/>
          <a:stretch>
            <a:fillRect/>
          </a:stretch>
        </p:blipFill>
        <p:spPr>
          <a:xfrm>
            <a:off x="1143000" y="599232"/>
            <a:ext cx="9906000" cy="5496768"/>
          </a:xfrm>
          <a:prstGeom prst="rect">
            <a:avLst/>
          </a:prstGeom>
        </p:spPr>
      </p:pic>
    </p:spTree>
    <p:extLst>
      <p:ext uri="{BB962C8B-B14F-4D97-AF65-F5344CB8AC3E}">
        <p14:creationId xmlns:p14="http://schemas.microsoft.com/office/powerpoint/2010/main" val="129842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FBBEFE-A9C7-44CA-84F8-8C9446439D09}"/>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0D6F9B71-9299-411D-8CF3-5F463C0C2D30}"/>
              </a:ext>
            </a:extLst>
          </p:cNvPr>
          <p:cNvSpPr>
            <a:spLocks noGrp="1"/>
          </p:cNvSpPr>
          <p:nvPr>
            <p:ph idx="1"/>
          </p:nvPr>
        </p:nvSpPr>
        <p:spPr>
          <a:xfrm>
            <a:off x="1143000" y="609600"/>
            <a:ext cx="9872871" cy="5486400"/>
          </a:xfrm>
        </p:spPr>
        <p:txBody>
          <a:bodyPr/>
          <a:lstStyle/>
          <a:p>
            <a:r>
              <a:rPr lang="en-US" sz="2400" dirty="0"/>
              <a:t>10 </a:t>
            </a:r>
            <a:r>
              <a:rPr lang="en-US" sz="2400" dirty="0" err="1"/>
              <a:t>klausimo</a:t>
            </a:r>
            <a:r>
              <a:rPr lang="en-US" sz="2400" dirty="0"/>
              <a:t>, 3 </a:t>
            </a:r>
            <a:r>
              <a:rPr lang="en-US" sz="2400" dirty="0" err="1"/>
              <a:t>punkto</a:t>
            </a:r>
            <a:r>
              <a:rPr lang="en-US" sz="2400" dirty="0"/>
              <a:t> </a:t>
            </a:r>
            <a:r>
              <a:rPr lang="en-US" sz="2400" dirty="0" err="1"/>
              <a:t>komentarai</a:t>
            </a:r>
            <a:r>
              <a:rPr lang="en-US" sz="2400" dirty="0"/>
              <a:t>:</a:t>
            </a:r>
          </a:p>
          <a:p>
            <a:pPr marL="45720" indent="0">
              <a:buNone/>
            </a:pPr>
            <a:r>
              <a:rPr lang="en-US" sz="2400" dirty="0"/>
              <a:t>-</a:t>
            </a:r>
            <a:r>
              <a:rPr lang="lt-LT" sz="2400" dirty="0"/>
              <a:t>Nors buvo pateikti duomenys dėl tam tikrų mokymosi sunkumų, į juos nebuvo atsižvelgta. </a:t>
            </a:r>
          </a:p>
          <a:p>
            <a:pPr marL="45720" indent="0">
              <a:buNone/>
            </a:pPr>
            <a:r>
              <a:rPr lang="lt-LT" sz="2400" dirty="0"/>
              <a:t>-Vaikui sunkiai sekasi lietuvių k., matematika, anglų k., istorija. Jam sunku įsiminti informaciją, suprasti ir savarankiškai atlikti užduotis.</a:t>
            </a:r>
          </a:p>
          <a:p>
            <a:pPr marL="45720" indent="0">
              <a:buNone/>
            </a:pPr>
            <a:r>
              <a:rPr lang="lt-LT" sz="2400" dirty="0"/>
              <a:t>-Kol kas neturiu ką pakomentuoti.</a:t>
            </a:r>
          </a:p>
          <a:p>
            <a:pPr marL="45720" indent="0">
              <a:buNone/>
            </a:pPr>
            <a:r>
              <a:rPr lang="lt-LT" sz="2400" dirty="0"/>
              <a:t>-Didesniam skaičiui vaikų taikyti kombinuotą mokymosi modelį.</a:t>
            </a:r>
          </a:p>
          <a:p>
            <a:pPr marL="45720" indent="0">
              <a:buNone/>
            </a:pPr>
            <a:r>
              <a:rPr lang="lt-LT" sz="2400" dirty="0"/>
              <a:t>-Kartais yra iššūkių su kai kuriais mokytojais, jiems sunku rasti ryšį su XXX.</a:t>
            </a:r>
            <a:endParaRPr lang="en-US" sz="2400" dirty="0"/>
          </a:p>
          <a:p>
            <a:endParaRPr lang="lt-LT" dirty="0"/>
          </a:p>
        </p:txBody>
      </p:sp>
    </p:spTree>
    <p:extLst>
      <p:ext uri="{BB962C8B-B14F-4D97-AF65-F5344CB8AC3E}">
        <p14:creationId xmlns:p14="http://schemas.microsoft.com/office/powerpoint/2010/main" val="1413261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C27D80-BC29-4564-A18E-80D96F9CA38F}"/>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4091781D-24E9-4E40-BDCD-F7B7B8AAAD1B}"/>
              </a:ext>
            </a:extLst>
          </p:cNvPr>
          <p:cNvSpPr>
            <a:spLocks noGrp="1"/>
          </p:cNvSpPr>
          <p:nvPr>
            <p:ph idx="1"/>
          </p:nvPr>
        </p:nvSpPr>
        <p:spPr/>
        <p:txBody>
          <a:bodyPr>
            <a:normAutofit/>
          </a:bodyPr>
          <a:lstStyle/>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a:p>
            <a:pPr marL="45720" indent="0">
              <a:lnSpc>
                <a:spcPct val="100000"/>
              </a:lnSpc>
              <a:spcBef>
                <a:spcPts val="0"/>
              </a:spcBef>
              <a:buNone/>
            </a:pPr>
            <a:endParaRPr lang="lt-LT" dirty="0"/>
          </a:p>
        </p:txBody>
      </p:sp>
      <p:graphicFrame>
        <p:nvGraphicFramePr>
          <p:cNvPr id="5" name="Diagrama 4">
            <a:extLst>
              <a:ext uri="{FF2B5EF4-FFF2-40B4-BE49-F238E27FC236}">
                <a16:creationId xmlns:a16="http://schemas.microsoft.com/office/drawing/2014/main" id="{9BF0187A-FCC1-4939-ABE8-693E723146FC}"/>
              </a:ext>
            </a:extLst>
          </p:cNvPr>
          <p:cNvGraphicFramePr>
            <a:graphicFrameLocks/>
          </p:cNvGraphicFramePr>
          <p:nvPr>
            <p:extLst>
              <p:ext uri="{D42A27DB-BD31-4B8C-83A1-F6EECF244321}">
                <p14:modId xmlns:p14="http://schemas.microsoft.com/office/powerpoint/2010/main" val="3277916164"/>
              </p:ext>
            </p:extLst>
          </p:nvPr>
        </p:nvGraphicFramePr>
        <p:xfrm>
          <a:off x="1143000" y="609600"/>
          <a:ext cx="9872871" cy="40386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069F08A3-F75B-4593-A3F5-3D9483E977FD}"/>
              </a:ext>
            </a:extLst>
          </p:cNvPr>
          <p:cNvPicPr>
            <a:picLocks noChangeAspect="1"/>
          </p:cNvPicPr>
          <p:nvPr/>
        </p:nvPicPr>
        <p:blipFill>
          <a:blip r:embed="rId3"/>
          <a:stretch>
            <a:fillRect/>
          </a:stretch>
        </p:blipFill>
        <p:spPr>
          <a:xfrm>
            <a:off x="1143000" y="609600"/>
            <a:ext cx="9906000" cy="5486399"/>
          </a:xfrm>
          <a:prstGeom prst="rect">
            <a:avLst/>
          </a:prstGeom>
        </p:spPr>
      </p:pic>
    </p:spTree>
    <p:extLst>
      <p:ext uri="{BB962C8B-B14F-4D97-AF65-F5344CB8AC3E}">
        <p14:creationId xmlns:p14="http://schemas.microsoft.com/office/powerpoint/2010/main" val="2812586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659841E-D48D-4336-B6FF-4C6115D50599}"/>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A0F7938A-03AD-44B0-934B-2444C564951C}"/>
              </a:ext>
            </a:extLst>
          </p:cNvPr>
          <p:cNvSpPr>
            <a:spLocks noGrp="1"/>
          </p:cNvSpPr>
          <p:nvPr>
            <p:ph idx="1"/>
          </p:nvPr>
        </p:nvSpPr>
        <p:spPr>
          <a:xfrm>
            <a:off x="1143000" y="609600"/>
            <a:ext cx="9872871" cy="5486400"/>
          </a:xfrm>
        </p:spPr>
        <p:txBody>
          <a:bodyPr/>
          <a:lstStyle/>
          <a:p>
            <a:r>
              <a:rPr lang="en-US" sz="2400" dirty="0"/>
              <a:t>11 </a:t>
            </a:r>
            <a:r>
              <a:rPr lang="en-US" sz="2400" dirty="0" err="1"/>
              <a:t>klausimo</a:t>
            </a:r>
            <a:r>
              <a:rPr lang="en-US" sz="2400" dirty="0"/>
              <a:t>, 2 </a:t>
            </a:r>
            <a:r>
              <a:rPr lang="en-US" sz="2400" dirty="0" err="1"/>
              <a:t>punkto</a:t>
            </a:r>
            <a:r>
              <a:rPr lang="en-US" sz="2400" dirty="0"/>
              <a:t> </a:t>
            </a:r>
            <a:r>
              <a:rPr lang="en-US" sz="2400" dirty="0" err="1"/>
              <a:t>komentarai</a:t>
            </a:r>
            <a:r>
              <a:rPr lang="en-US" sz="2400" dirty="0"/>
              <a:t>:</a:t>
            </a:r>
          </a:p>
          <a:p>
            <a:pPr marL="45720" indent="0">
              <a:buNone/>
            </a:pPr>
            <a:r>
              <a:rPr lang="en-US" sz="2400" dirty="0"/>
              <a:t>-</a:t>
            </a:r>
            <a:r>
              <a:rPr lang="en-US" sz="2400" dirty="0" err="1"/>
              <a:t>Nei</a:t>
            </a:r>
            <a:r>
              <a:rPr lang="en-US" sz="2400" dirty="0"/>
              <a:t> </a:t>
            </a:r>
            <a:r>
              <a:rPr lang="en-US" sz="2400" dirty="0" err="1"/>
              <a:t>taip</a:t>
            </a:r>
            <a:r>
              <a:rPr lang="en-US" sz="2400" dirty="0"/>
              <a:t>, </a:t>
            </a:r>
            <a:r>
              <a:rPr lang="en-US" sz="2400" dirty="0" err="1"/>
              <a:t>nei</a:t>
            </a:r>
            <a:r>
              <a:rPr lang="en-US" sz="2400" dirty="0"/>
              <a:t> ne, </a:t>
            </a:r>
            <a:r>
              <a:rPr lang="en-US" sz="2400" dirty="0" err="1"/>
              <a:t>dalyvauja</a:t>
            </a:r>
            <a:r>
              <a:rPr lang="en-US" sz="2400" dirty="0"/>
              <a:t> </a:t>
            </a:r>
            <a:r>
              <a:rPr lang="en-US" sz="2400" dirty="0" err="1"/>
              <a:t>veiklose</a:t>
            </a:r>
            <a:r>
              <a:rPr lang="en-US" sz="2400" dirty="0"/>
              <a:t>, </a:t>
            </a:r>
            <a:r>
              <a:rPr lang="en-US" sz="2400" dirty="0" err="1"/>
              <a:t>kurios</a:t>
            </a:r>
            <a:r>
              <a:rPr lang="en-US" sz="2400" dirty="0"/>
              <a:t> jam </a:t>
            </a:r>
            <a:r>
              <a:rPr lang="en-US" sz="2400" dirty="0" err="1"/>
              <a:t>atrodo</a:t>
            </a:r>
            <a:r>
              <a:rPr lang="en-US" sz="2400" dirty="0"/>
              <a:t> </a:t>
            </a:r>
            <a:r>
              <a:rPr lang="lt-LT" sz="2400" dirty="0"/>
              <a:t>į</a:t>
            </a:r>
            <a:r>
              <a:rPr lang="en-US" sz="2400" dirty="0" err="1"/>
              <a:t>domios</a:t>
            </a:r>
            <a:r>
              <a:rPr lang="en-US" sz="2400" dirty="0"/>
              <a:t>.</a:t>
            </a:r>
            <a:endParaRPr lang="lt-LT" sz="2400" dirty="0"/>
          </a:p>
          <a:p>
            <a:pPr marL="45720" indent="0">
              <a:buNone/>
            </a:pPr>
            <a:r>
              <a:rPr lang="lt-LT" sz="2400" dirty="0"/>
              <a:t>-Nenori (</a:t>
            </a:r>
            <a:r>
              <a:rPr lang="en-US" sz="2400" dirty="0"/>
              <a:t>2)</a:t>
            </a:r>
            <a:r>
              <a:rPr lang="lt-LT" sz="2400" dirty="0"/>
              <a:t>.</a:t>
            </a:r>
          </a:p>
          <a:p>
            <a:pPr marL="45720" indent="0">
              <a:buNone/>
            </a:pPr>
            <a:r>
              <a:rPr lang="lt-LT" sz="2400" dirty="0"/>
              <a:t>-Niekur dalyvauti nenori arba daro tai nenoriai.</a:t>
            </a:r>
          </a:p>
          <a:p>
            <a:pPr marL="45720" indent="0">
              <a:buNone/>
            </a:pPr>
            <a:r>
              <a:rPr lang="lt-LT" sz="2400" dirty="0"/>
              <a:t>-Jam per sunku.</a:t>
            </a:r>
          </a:p>
          <a:p>
            <a:pPr marL="45720" indent="0">
              <a:buNone/>
            </a:pPr>
            <a:r>
              <a:rPr lang="lt-LT" sz="2400" dirty="0"/>
              <a:t>-Ne visada įtraukiamas, su klase vyksta, jei gali vykti padėjėja. Kai kurie renginiai dėl garso nepriimtini vaikui.</a:t>
            </a:r>
          </a:p>
          <a:p>
            <a:pPr marL="45720" indent="0">
              <a:buNone/>
            </a:pPr>
            <a:r>
              <a:rPr lang="lt-LT" sz="2400" dirty="0"/>
              <a:t> </a:t>
            </a:r>
            <a:endParaRPr lang="en-US" sz="2400" dirty="0"/>
          </a:p>
          <a:p>
            <a:endParaRPr lang="lt-LT" dirty="0"/>
          </a:p>
        </p:txBody>
      </p:sp>
    </p:spTree>
    <p:extLst>
      <p:ext uri="{BB962C8B-B14F-4D97-AF65-F5344CB8AC3E}">
        <p14:creationId xmlns:p14="http://schemas.microsoft.com/office/powerpoint/2010/main" val="265800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ECF30F-D444-491A-A5E4-26A58729E7A8}"/>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0DD81C8D-A31A-4C05-ABF8-56B35A3E2FCF}"/>
              </a:ext>
            </a:extLst>
          </p:cNvPr>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45720" indent="0">
              <a:buNone/>
            </a:pPr>
            <a:endParaRPr lang="lt-LT" dirty="0"/>
          </a:p>
        </p:txBody>
      </p:sp>
      <p:graphicFrame>
        <p:nvGraphicFramePr>
          <p:cNvPr id="5" name="Diagrama 4">
            <a:extLst>
              <a:ext uri="{FF2B5EF4-FFF2-40B4-BE49-F238E27FC236}">
                <a16:creationId xmlns:a16="http://schemas.microsoft.com/office/drawing/2014/main" id="{2EB34AB6-D2CF-4A96-BCB2-69887399E090}"/>
              </a:ext>
            </a:extLst>
          </p:cNvPr>
          <p:cNvGraphicFramePr>
            <a:graphicFrameLocks/>
          </p:cNvGraphicFramePr>
          <p:nvPr>
            <p:extLst>
              <p:ext uri="{D42A27DB-BD31-4B8C-83A1-F6EECF244321}">
                <p14:modId xmlns:p14="http://schemas.microsoft.com/office/powerpoint/2010/main" val="2753893890"/>
              </p:ext>
            </p:extLst>
          </p:nvPr>
        </p:nvGraphicFramePr>
        <p:xfrm>
          <a:off x="1143000" y="609600"/>
          <a:ext cx="9906000" cy="56388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6E194594-36AC-40BF-8CAB-44CCEFE5DBCE}"/>
              </a:ext>
            </a:extLst>
          </p:cNvPr>
          <p:cNvPicPr>
            <a:picLocks noChangeAspect="1"/>
          </p:cNvPicPr>
          <p:nvPr/>
        </p:nvPicPr>
        <p:blipFill>
          <a:blip r:embed="rId3"/>
          <a:stretch>
            <a:fillRect/>
          </a:stretch>
        </p:blipFill>
        <p:spPr>
          <a:xfrm>
            <a:off x="1134854" y="609600"/>
            <a:ext cx="9940704" cy="5638800"/>
          </a:xfrm>
          <a:prstGeom prst="rect">
            <a:avLst/>
          </a:prstGeom>
        </p:spPr>
      </p:pic>
    </p:spTree>
    <p:extLst>
      <p:ext uri="{BB962C8B-B14F-4D97-AF65-F5344CB8AC3E}">
        <p14:creationId xmlns:p14="http://schemas.microsoft.com/office/powerpoint/2010/main" val="750732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F64AB95-7D02-4E3C-9D2E-74C6DA54B088}"/>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98002212-3954-433D-A924-D4563454E9C5}"/>
              </a:ext>
            </a:extLst>
          </p:cNvPr>
          <p:cNvSpPr>
            <a:spLocks noGrp="1"/>
          </p:cNvSpPr>
          <p:nvPr>
            <p:ph idx="1"/>
          </p:nvPr>
        </p:nvSpPr>
        <p:spPr/>
        <p:txBody>
          <a:bodyPr/>
          <a:lstStyle/>
          <a:p>
            <a:endParaRPr lang="lt-LT"/>
          </a:p>
        </p:txBody>
      </p:sp>
      <p:graphicFrame>
        <p:nvGraphicFramePr>
          <p:cNvPr id="7" name="Diagrama 6">
            <a:extLst>
              <a:ext uri="{FF2B5EF4-FFF2-40B4-BE49-F238E27FC236}">
                <a16:creationId xmlns:a16="http://schemas.microsoft.com/office/drawing/2014/main" id="{0233D086-BF4F-4B33-B01C-5DE838BF735E}"/>
              </a:ext>
            </a:extLst>
          </p:cNvPr>
          <p:cNvGraphicFramePr>
            <a:graphicFrameLocks/>
          </p:cNvGraphicFramePr>
          <p:nvPr>
            <p:extLst>
              <p:ext uri="{D42A27DB-BD31-4B8C-83A1-F6EECF244321}">
                <p14:modId xmlns:p14="http://schemas.microsoft.com/office/powerpoint/2010/main" val="1958182407"/>
              </p:ext>
            </p:extLst>
          </p:nvPr>
        </p:nvGraphicFramePr>
        <p:xfrm>
          <a:off x="1107221" y="609600"/>
          <a:ext cx="9872871" cy="5559972"/>
        </p:xfrm>
        <a:graphic>
          <a:graphicData uri="http://schemas.openxmlformats.org/drawingml/2006/chart">
            <c:chart xmlns:c="http://schemas.openxmlformats.org/drawingml/2006/chart" xmlns:r="http://schemas.openxmlformats.org/officeDocument/2006/relationships" r:id="rId2"/>
          </a:graphicData>
        </a:graphic>
      </p:graphicFrame>
      <p:pic>
        <p:nvPicPr>
          <p:cNvPr id="4" name="Paveikslėlis 3">
            <a:extLst>
              <a:ext uri="{FF2B5EF4-FFF2-40B4-BE49-F238E27FC236}">
                <a16:creationId xmlns:a16="http://schemas.microsoft.com/office/drawing/2014/main" id="{D33DF28A-B2A5-4A99-92CC-ABCED9A76246}"/>
              </a:ext>
            </a:extLst>
          </p:cNvPr>
          <p:cNvPicPr>
            <a:picLocks noChangeAspect="1"/>
          </p:cNvPicPr>
          <p:nvPr/>
        </p:nvPicPr>
        <p:blipFill>
          <a:blip r:embed="rId3"/>
          <a:stretch>
            <a:fillRect/>
          </a:stretch>
        </p:blipFill>
        <p:spPr>
          <a:xfrm>
            <a:off x="1107221" y="609600"/>
            <a:ext cx="9941779" cy="5559972"/>
          </a:xfrm>
          <a:prstGeom prst="rect">
            <a:avLst/>
          </a:prstGeom>
        </p:spPr>
      </p:pic>
    </p:spTree>
    <p:extLst>
      <p:ext uri="{BB962C8B-B14F-4D97-AF65-F5344CB8AC3E}">
        <p14:creationId xmlns:p14="http://schemas.microsoft.com/office/powerpoint/2010/main" val="1071427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69438EF-E75F-41DE-B172-475735F476D0}"/>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5A24C21F-77CE-452E-9E4F-8E8A00FFFBA6}"/>
              </a:ext>
            </a:extLst>
          </p:cNvPr>
          <p:cNvSpPr>
            <a:spLocks noGrp="1"/>
          </p:cNvSpPr>
          <p:nvPr>
            <p:ph idx="1"/>
          </p:nvPr>
        </p:nvSpPr>
        <p:spPr>
          <a:xfrm>
            <a:off x="1143000" y="609600"/>
            <a:ext cx="9872871" cy="5486400"/>
          </a:xfrm>
        </p:spPr>
        <p:txBody>
          <a:bodyPr/>
          <a:lstStyle/>
          <a:p>
            <a:pPr marL="45720" indent="0">
              <a:buNone/>
            </a:pPr>
            <a:r>
              <a:rPr lang="en-US" sz="2000" dirty="0"/>
              <a:t>13 </a:t>
            </a:r>
            <a:r>
              <a:rPr lang="en-US" sz="2000" dirty="0" err="1"/>
              <a:t>klausimo</a:t>
            </a:r>
            <a:r>
              <a:rPr lang="en-US" sz="2000" dirty="0"/>
              <a:t>, 3 </a:t>
            </a:r>
            <a:r>
              <a:rPr lang="en-US" sz="2000" dirty="0" err="1"/>
              <a:t>punkto</a:t>
            </a:r>
            <a:r>
              <a:rPr lang="en-US" sz="2000" dirty="0"/>
              <a:t>  </a:t>
            </a:r>
            <a:r>
              <a:rPr lang="en-US" sz="2000" dirty="0" err="1"/>
              <a:t>komentarai</a:t>
            </a:r>
            <a:r>
              <a:rPr lang="en-US" sz="2000" dirty="0"/>
              <a:t>:</a:t>
            </a:r>
          </a:p>
          <a:p>
            <a:pPr marL="45720" indent="0">
              <a:buNone/>
            </a:pPr>
            <a:r>
              <a:rPr lang="en-US" sz="2000" dirty="0"/>
              <a:t>-</a:t>
            </a:r>
            <a:r>
              <a:rPr lang="lt-LT" sz="2000" dirty="0"/>
              <a:t>Didesnį mokytojų reagavimą į vaikų elgesį pertraukų metu. Tuo metu vaikai daro ką nori.</a:t>
            </a:r>
          </a:p>
          <a:p>
            <a:pPr marL="45720" indent="0">
              <a:buNone/>
            </a:pPr>
            <a:r>
              <a:rPr lang="lt-LT" sz="2000" dirty="0"/>
              <a:t>-Jiems sudėtinga susikaupti ir išlaikyti dėmesį.</a:t>
            </a:r>
          </a:p>
          <a:p>
            <a:pPr marL="45720" indent="0">
              <a:buNone/>
            </a:pPr>
            <a:r>
              <a:rPr lang="lt-LT" sz="2000" dirty="0"/>
              <a:t>-Vaikas gauna daug specialistų pagalbos, tačiau jam vis dar sunku mokytis ir įsisavinti informaciją. Reikėtų daugiau dėmesio individualaus, pritaikytų užduočių ir emocinio palaikymo.</a:t>
            </a:r>
            <a:endParaRPr lang="lt-LT" dirty="0"/>
          </a:p>
        </p:txBody>
      </p:sp>
    </p:spTree>
    <p:extLst>
      <p:ext uri="{BB962C8B-B14F-4D97-AF65-F5344CB8AC3E}">
        <p14:creationId xmlns:p14="http://schemas.microsoft.com/office/powerpoint/2010/main" val="2303160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095C093-AE5E-451D-AA9A-D427A71C0372}"/>
              </a:ext>
            </a:extLst>
          </p:cNvPr>
          <p:cNvSpPr>
            <a:spLocks noGrp="1"/>
          </p:cNvSpPr>
          <p:nvPr>
            <p:ph type="title"/>
          </p:nvPr>
        </p:nvSpPr>
        <p:spPr/>
        <p:txBody>
          <a:bodyPr>
            <a:noAutofit/>
          </a:bodyPr>
          <a:lstStyle/>
          <a:p>
            <a:pPr algn="ctr"/>
            <a:r>
              <a:rPr lang="en-US" sz="3200" dirty="0"/>
              <a:t>14. Koki</a:t>
            </a:r>
            <a:r>
              <a:rPr lang="lt-LT" sz="3200" dirty="0"/>
              <a:t>ų pokyčių norėtumėte Jūsų vaiko ugdymo procese? Ar šie siūlymai, Jūsų manymu, galėtų būti realiai įgyvendinami progimnazijoje?</a:t>
            </a:r>
          </a:p>
        </p:txBody>
      </p:sp>
      <p:sp>
        <p:nvSpPr>
          <p:cNvPr id="3" name="Turinio vietos rezervavimo ženklas 2">
            <a:extLst>
              <a:ext uri="{FF2B5EF4-FFF2-40B4-BE49-F238E27FC236}">
                <a16:creationId xmlns:a16="http://schemas.microsoft.com/office/drawing/2014/main" id="{4C140688-3BF6-4BF2-8CFF-5C8FC8964BDA}"/>
              </a:ext>
            </a:extLst>
          </p:cNvPr>
          <p:cNvSpPr>
            <a:spLocks noGrp="1"/>
          </p:cNvSpPr>
          <p:nvPr>
            <p:ph idx="1"/>
          </p:nvPr>
        </p:nvSpPr>
        <p:spPr/>
        <p:txBody>
          <a:bodyPr>
            <a:normAutofit/>
          </a:bodyPr>
          <a:lstStyle/>
          <a:p>
            <a:pPr>
              <a:lnSpc>
                <a:spcPct val="100000"/>
              </a:lnSpc>
              <a:spcBef>
                <a:spcPts val="0"/>
              </a:spcBef>
            </a:pPr>
            <a:r>
              <a:rPr lang="lt-LT" dirty="0"/>
              <a:t>Kad padėjėjas ne pats spręstų uždavinius už vaiką, o paaiškintų suprantamai, kaip išspręsti pačiam. </a:t>
            </a:r>
          </a:p>
          <a:p>
            <a:pPr>
              <a:lnSpc>
                <a:spcPct val="100000"/>
              </a:lnSpc>
              <a:spcBef>
                <a:spcPts val="0"/>
              </a:spcBef>
            </a:pPr>
            <a:r>
              <a:rPr lang="lt-LT" dirty="0"/>
              <a:t>Vaikui augant poreikiai didės. Kol kas aktualu, kad gautų jam reikalingą pagalbą pamokų metu.</a:t>
            </a:r>
          </a:p>
          <a:p>
            <a:pPr>
              <a:lnSpc>
                <a:spcPct val="100000"/>
              </a:lnSpc>
              <a:spcBef>
                <a:spcPts val="0"/>
              </a:spcBef>
            </a:pPr>
            <a:r>
              <a:rPr lang="lt-LT" dirty="0"/>
              <a:t>Norėčiau, kad vaikui būtų paskirta padėjėjos pagalba.</a:t>
            </a:r>
          </a:p>
          <a:p>
            <a:pPr>
              <a:lnSpc>
                <a:spcPct val="100000"/>
              </a:lnSpc>
              <a:spcBef>
                <a:spcPts val="0"/>
              </a:spcBef>
            </a:pPr>
            <a:r>
              <a:rPr lang="lt-LT" dirty="0"/>
              <a:t>Mano manymu, mokykloje trūksta vaiko padėjėjų. </a:t>
            </a:r>
          </a:p>
          <a:p>
            <a:pPr>
              <a:lnSpc>
                <a:spcPct val="100000"/>
              </a:lnSpc>
              <a:spcBef>
                <a:spcPts val="0"/>
              </a:spcBef>
            </a:pPr>
            <a:r>
              <a:rPr lang="lt-LT" dirty="0"/>
              <a:t>Labiau paskirstyto tvarkaraščio ir didesnio užimtumo. Taip, įgyvendinami, planuojama sekančiais metais patobulinti tvarkaraštį. Vaikas turėtų eiti į mokyklą kasdien ar bent </a:t>
            </a:r>
            <a:r>
              <a:rPr lang="en-US" dirty="0"/>
              <a:t>4</a:t>
            </a:r>
            <a:r>
              <a:rPr lang="lt-LT" dirty="0"/>
              <a:t> dienas.</a:t>
            </a:r>
          </a:p>
          <a:p>
            <a:pPr>
              <a:lnSpc>
                <a:spcPct val="100000"/>
              </a:lnSpc>
              <a:spcBef>
                <a:spcPts val="0"/>
              </a:spcBef>
            </a:pPr>
            <a:r>
              <a:rPr lang="lt-LT" dirty="0"/>
              <a:t>Neturiu kol kas jokių pokyčių.</a:t>
            </a:r>
          </a:p>
          <a:p>
            <a:pPr>
              <a:lnSpc>
                <a:spcPct val="100000"/>
              </a:lnSpc>
              <a:spcBef>
                <a:spcPts val="0"/>
              </a:spcBef>
            </a:pPr>
            <a:r>
              <a:rPr lang="lt-LT" dirty="0"/>
              <a:t>Mano manymu turėtų būti daugiau vaikų padėjėjų.</a:t>
            </a:r>
          </a:p>
        </p:txBody>
      </p:sp>
    </p:spTree>
    <p:extLst>
      <p:ext uri="{BB962C8B-B14F-4D97-AF65-F5344CB8AC3E}">
        <p14:creationId xmlns:p14="http://schemas.microsoft.com/office/powerpoint/2010/main" val="301747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C9EE83B-D4AC-4289-909B-8BE79D4383E5}"/>
              </a:ext>
            </a:extLst>
          </p:cNvPr>
          <p:cNvSpPr>
            <a:spLocks noGrp="1"/>
          </p:cNvSpPr>
          <p:nvPr>
            <p:ph type="title"/>
          </p:nvPr>
        </p:nvSpPr>
        <p:spPr>
          <a:xfrm>
            <a:off x="1143000" y="609600"/>
            <a:ext cx="9875520" cy="1036320"/>
          </a:xfrm>
        </p:spPr>
        <p:txBody>
          <a:bodyPr>
            <a:noAutofit/>
          </a:bodyPr>
          <a:lstStyle/>
          <a:p>
            <a:pPr algn="ctr"/>
            <a:r>
              <a:rPr lang="en-US" sz="3200" dirty="0">
                <a:solidFill>
                  <a:srgbClr val="549E39"/>
                </a:solidFill>
              </a:rPr>
              <a:t>14. Koki</a:t>
            </a:r>
            <a:r>
              <a:rPr lang="lt-LT" sz="3200" dirty="0">
                <a:solidFill>
                  <a:srgbClr val="549E39"/>
                </a:solidFill>
              </a:rPr>
              <a:t>ų pokyčių tikėtumėtės Jūsų vaiko ugdymosi procese? Kaip vertinate šių siūlymų įgyvendinimo galimybes progimnazijoje?</a:t>
            </a:r>
            <a:endParaRPr lang="lt-LT" sz="2400" dirty="0"/>
          </a:p>
        </p:txBody>
      </p:sp>
      <p:sp>
        <p:nvSpPr>
          <p:cNvPr id="3" name="Turinio vietos rezervavimo ženklas 2">
            <a:extLst>
              <a:ext uri="{FF2B5EF4-FFF2-40B4-BE49-F238E27FC236}">
                <a16:creationId xmlns:a16="http://schemas.microsoft.com/office/drawing/2014/main" id="{66BE71A5-CC51-4750-A6B7-66DF2B6C490E}"/>
              </a:ext>
            </a:extLst>
          </p:cNvPr>
          <p:cNvSpPr>
            <a:spLocks noGrp="1"/>
          </p:cNvSpPr>
          <p:nvPr>
            <p:ph idx="1"/>
          </p:nvPr>
        </p:nvSpPr>
        <p:spPr>
          <a:xfrm>
            <a:off x="1159564" y="1960880"/>
            <a:ext cx="9872871" cy="4897120"/>
          </a:xfrm>
        </p:spPr>
        <p:txBody>
          <a:bodyPr>
            <a:normAutofit/>
          </a:bodyPr>
          <a:lstStyle/>
          <a:p>
            <a:pPr>
              <a:lnSpc>
                <a:spcPct val="100000"/>
              </a:lnSpc>
              <a:spcBef>
                <a:spcPts val="0"/>
              </a:spcBef>
            </a:pPr>
            <a:r>
              <a:rPr lang="lt-LT" dirty="0"/>
              <a:t>Norėtųsi daugiau aiškesnių ir trumpesnių užduočių, paprastesnių. Daugiau praktinių mokymosi būdų. Svarbus emocinis palaikymas ir pagalba stiprinant vaiko pasitikėjimą savimi. </a:t>
            </a:r>
          </a:p>
          <a:p>
            <a:pPr>
              <a:lnSpc>
                <a:spcPct val="100000"/>
              </a:lnSpc>
              <a:spcBef>
                <a:spcPts val="0"/>
              </a:spcBef>
            </a:pPr>
            <a:r>
              <a:rPr lang="lt-LT" dirty="0"/>
              <a:t>Likus mėnesiui iki mokslo metų pabaigos, tiesiog tikiuosi, kad pabaigs </a:t>
            </a:r>
            <a:r>
              <a:rPr lang="en-US" dirty="0"/>
              <a:t>8</a:t>
            </a:r>
            <a:r>
              <a:rPr lang="lt-LT" dirty="0"/>
              <a:t>-tą klasę.</a:t>
            </a:r>
          </a:p>
          <a:p>
            <a:pPr>
              <a:lnSpc>
                <a:spcPct val="100000"/>
              </a:lnSpc>
              <a:spcBef>
                <a:spcPts val="0"/>
              </a:spcBef>
            </a:pPr>
            <a:r>
              <a:rPr lang="lt-LT" dirty="0"/>
              <a:t>Mokytojų ir visų pedagogų skiriama pagalba esu patenkinta.</a:t>
            </a:r>
          </a:p>
          <a:p>
            <a:pPr>
              <a:lnSpc>
                <a:spcPct val="100000"/>
              </a:lnSpc>
              <a:spcBef>
                <a:spcPts val="0"/>
              </a:spcBef>
            </a:pPr>
            <a:r>
              <a:rPr lang="lt-LT" dirty="0"/>
              <a:t>Norėčiau, kad mokykla ne tik gražiai kalbėtų raštuose, bet ir imtųsi realių veiksmų. Vaikai didžiąją dalį praleidžia mokykloje, o ten elgiasi kaip miške ir niekas į tai nereaguoja.</a:t>
            </a:r>
          </a:p>
          <a:p>
            <a:pPr>
              <a:lnSpc>
                <a:spcPct val="100000"/>
              </a:lnSpc>
              <a:spcBef>
                <a:spcPts val="0"/>
              </a:spcBef>
            </a:pPr>
            <a:r>
              <a:rPr lang="lt-LT" dirty="0"/>
              <a:t>Nežinau.</a:t>
            </a:r>
          </a:p>
          <a:p>
            <a:pPr>
              <a:lnSpc>
                <a:spcPct val="100000"/>
              </a:lnSpc>
              <a:spcBef>
                <a:spcPts val="0"/>
              </a:spcBef>
            </a:pPr>
            <a:r>
              <a:rPr lang="lt-LT" dirty="0"/>
              <a:t>Norėčiau, kad būtų atsižvelgiama į vaiko sugebėjimus, kad mokomoji medžiaga būtų įdomesnė ir kad būtų stebima ar vaikas dirba pamokos metu. Jei vaikas nesupranta, jam turi būti paaiškinama medžiaga.</a:t>
            </a:r>
          </a:p>
          <a:p>
            <a:pPr>
              <a:lnSpc>
                <a:spcPct val="100000"/>
              </a:lnSpc>
              <a:spcBef>
                <a:spcPts val="0"/>
              </a:spcBef>
            </a:pPr>
            <a:endParaRPr lang="lt-LT" dirty="0"/>
          </a:p>
        </p:txBody>
      </p:sp>
    </p:spTree>
    <p:extLst>
      <p:ext uri="{BB962C8B-B14F-4D97-AF65-F5344CB8AC3E}">
        <p14:creationId xmlns:p14="http://schemas.microsoft.com/office/powerpoint/2010/main" val="2249532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1E523B5-C3EB-44B2-81BB-9C882BA72D6C}"/>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519E0F52-0198-455A-9A87-32F2936B8677}"/>
              </a:ext>
            </a:extLst>
          </p:cNvPr>
          <p:cNvSpPr>
            <a:spLocks noGrp="1"/>
          </p:cNvSpPr>
          <p:nvPr>
            <p:ph idx="1"/>
          </p:nvPr>
        </p:nvSpPr>
        <p:spPr>
          <a:xfrm>
            <a:off x="1143000" y="609600"/>
            <a:ext cx="9872871" cy="5486400"/>
          </a:xfrm>
        </p:spPr>
        <p:txBody>
          <a:bodyPr>
            <a:normAutofit lnSpcReduction="10000"/>
          </a:bodyPr>
          <a:lstStyle/>
          <a:p>
            <a:r>
              <a:rPr lang="lt-LT" dirty="0"/>
              <a:t>Tikiuosi geriausio savo vaikui. Viskas vyksta sklandžiai, bet yra kur tobulėti. </a:t>
            </a:r>
          </a:p>
          <a:p>
            <a:r>
              <a:rPr lang="lt-LT" dirty="0"/>
              <a:t>Pasiūlymų neturiu, esu patenkinta ugdymo procesu.</a:t>
            </a:r>
          </a:p>
          <a:p>
            <a:r>
              <a:rPr lang="lt-LT" dirty="0"/>
              <a:t>Daugiau specialistų su sunkiai besimokančiu vaiku (</a:t>
            </a:r>
            <a:r>
              <a:rPr lang="en-US" dirty="0"/>
              <a:t>2)</a:t>
            </a:r>
            <a:r>
              <a:rPr lang="lt-LT" dirty="0"/>
              <a:t>.</a:t>
            </a:r>
          </a:p>
          <a:p>
            <a:r>
              <a:rPr lang="lt-LT" dirty="0"/>
              <a:t>Noro mokytis be spaudimo, susidomėjimo mokslu. Mažiau krūvio </a:t>
            </a:r>
            <a:r>
              <a:rPr lang="en-US" dirty="0"/>
              <a:t>po </a:t>
            </a:r>
            <a:r>
              <a:rPr lang="en-US" dirty="0" err="1"/>
              <a:t>mokyklos</a:t>
            </a:r>
            <a:r>
              <a:rPr lang="en-US" dirty="0"/>
              <a:t>.</a:t>
            </a:r>
          </a:p>
          <a:p>
            <a:r>
              <a:rPr lang="en-US" dirty="0" err="1"/>
              <a:t>Vertinu</a:t>
            </a:r>
            <a:r>
              <a:rPr lang="en-US" dirty="0"/>
              <a:t> </a:t>
            </a:r>
            <a:r>
              <a:rPr lang="en-US" dirty="0" err="1"/>
              <a:t>teigiamai</a:t>
            </a:r>
            <a:r>
              <a:rPr lang="en-US" dirty="0"/>
              <a:t>, kai </a:t>
            </a:r>
            <a:r>
              <a:rPr lang="en-US" dirty="0" err="1"/>
              <a:t>yra</a:t>
            </a:r>
            <a:r>
              <a:rPr lang="en-US" dirty="0"/>
              <a:t> tam </a:t>
            </a:r>
            <a:r>
              <a:rPr lang="lt-LT" dirty="0"/>
              <a:t>tikra pagalba mokymosi dalykuose.</a:t>
            </a:r>
          </a:p>
          <a:p>
            <a:r>
              <a:rPr lang="lt-LT" dirty="0"/>
              <a:t>Atsirastų daugiau užsiėmimų, daugiau įdomesnių veiklų.</a:t>
            </a:r>
          </a:p>
          <a:p>
            <a:r>
              <a:rPr lang="lt-LT" dirty="0"/>
              <a:t>Pirmiausia reikia, kad vaikas ugdytųsi pats, suvoktų, jog reikia mokintis, nes kitaip jokie procesai ugdymuisi nepadeda. </a:t>
            </a:r>
          </a:p>
          <a:p>
            <a:r>
              <a:rPr lang="lt-LT" dirty="0"/>
              <a:t>Tikiuosi gauti visą rekomenduojamą PPT pagalbą vaikui, ir tikiuosi, kad visi skirti specialistai sąžiningai dirbs jiems patikėtus darbus.</a:t>
            </a:r>
          </a:p>
          <a:p>
            <a:r>
              <a:rPr lang="lt-LT" dirty="0"/>
              <a:t>Be nuomonės.</a:t>
            </a:r>
          </a:p>
          <a:p>
            <a:r>
              <a:rPr lang="lt-LT" dirty="0"/>
              <a:t>Dažnesnio bendravimo tarp tėvų ir mokytojų realizavimas paspartintų vaiko poreikių išsiaiškinimą ir pagalbą moksluose. Vertinu teigiamai, nes mokykla pakankamai daug bendradarbiauja, stengiamasi padėti vaikui. </a:t>
            </a:r>
          </a:p>
        </p:txBody>
      </p:sp>
    </p:spTree>
    <p:extLst>
      <p:ext uri="{BB962C8B-B14F-4D97-AF65-F5344CB8AC3E}">
        <p14:creationId xmlns:p14="http://schemas.microsoft.com/office/powerpoint/2010/main" val="2759219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F6CC063-5624-4F3B-8791-D04C6B8E7849}"/>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07D7BC45-9B70-413C-8F62-F7C2AE28B5EF}"/>
              </a:ext>
            </a:extLst>
          </p:cNvPr>
          <p:cNvSpPr>
            <a:spLocks noGrp="1"/>
          </p:cNvSpPr>
          <p:nvPr>
            <p:ph idx="1"/>
          </p:nvPr>
        </p:nvSpPr>
        <p:spPr>
          <a:xfrm>
            <a:off x="1143000" y="609600"/>
            <a:ext cx="9872871" cy="5486400"/>
          </a:xfrm>
        </p:spPr>
        <p:txBody>
          <a:bodyPr/>
          <a:lstStyle/>
          <a:p>
            <a:r>
              <a:rPr lang="lt-LT" dirty="0"/>
              <a:t>Viskas yra gerai, bet dėl vaikų, kurie turi problemų šeimose, mokykloje kyla daug problemų. Daugiau norėtųsi iš mokytojų ne tokio griežtumo.</a:t>
            </a:r>
          </a:p>
          <a:p>
            <a:r>
              <a:rPr lang="lt-LT" dirty="0"/>
              <a:t>Šiek tiek daugiau skirti laiko vaikui nei dabar skiriama.</a:t>
            </a:r>
          </a:p>
          <a:p>
            <a:r>
              <a:rPr lang="lt-LT" dirty="0"/>
              <a:t>Langų tarp pamokų neturi būti. Istorijos pamokose duodamos užduotys   </a:t>
            </a:r>
            <a:r>
              <a:rPr lang="en-US" dirty="0"/>
              <a:t>3</a:t>
            </a:r>
            <a:r>
              <a:rPr lang="lt-LT" dirty="0"/>
              <a:t> metus tokios pat – apvedžioti linijas. Tai nėra ugdymas ir pagalba. Namų darbai atliekami tik jei mama organizuoja. Jei mama praleidžia, tai neturi būti XXX pasiekimų įvertinimas. Pamokų paskirstymas savaitės eigoje galėtų būti proporcingesnis. </a:t>
            </a:r>
          </a:p>
          <a:p>
            <a:r>
              <a:rPr lang="lt-LT" dirty="0"/>
              <a:t>Pamokos metu daugiau skirti laiko vaikui. </a:t>
            </a:r>
          </a:p>
          <a:p>
            <a:r>
              <a:rPr lang="lt-LT" dirty="0"/>
              <a:t>Labai trokštu, kad mokytojai labiau domėtųsi metodais kaip dirbti su įtraukiojo ugdymo mokiniais, mažiau keltų balsą prieš vaikus, taip mokindami savo pavyzdžiu pagarbos jauną kartą.</a:t>
            </a:r>
          </a:p>
        </p:txBody>
      </p:sp>
    </p:spTree>
    <p:extLst>
      <p:ext uri="{BB962C8B-B14F-4D97-AF65-F5344CB8AC3E}">
        <p14:creationId xmlns:p14="http://schemas.microsoft.com/office/powerpoint/2010/main" val="4034740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87ACD6-3DE2-44ED-8AC7-5323C9F52165}"/>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ADBA6A1F-9AE0-4676-A74E-726E376A6F0E}"/>
              </a:ext>
            </a:extLst>
          </p:cNvPr>
          <p:cNvSpPr>
            <a:spLocks noGrp="1"/>
          </p:cNvSpPr>
          <p:nvPr>
            <p:ph idx="1"/>
          </p:nvPr>
        </p:nvSpPr>
        <p:spPr>
          <a:xfrm>
            <a:off x="1143000" y="2057400"/>
            <a:ext cx="9872871" cy="4038600"/>
          </a:xfrm>
        </p:spPr>
        <p:txBody>
          <a:bodyPr>
            <a:normAutofit/>
          </a:bodyPr>
          <a:lstStyle/>
          <a:p>
            <a:pPr marL="45720" indent="0" algn="ctr">
              <a:buNone/>
            </a:pPr>
            <a:r>
              <a:rPr lang="lt-LT" sz="4000" dirty="0"/>
              <a:t>Dėkojame klasių vadovams, kurie padėjo dalinti ir surinkti anketas. </a:t>
            </a:r>
          </a:p>
        </p:txBody>
      </p:sp>
    </p:spTree>
    <p:extLst>
      <p:ext uri="{BB962C8B-B14F-4D97-AF65-F5344CB8AC3E}">
        <p14:creationId xmlns:p14="http://schemas.microsoft.com/office/powerpoint/2010/main" val="1389695053"/>
      </p:ext>
    </p:extLst>
  </p:cSld>
  <p:clrMapOvr>
    <a:masterClrMapping/>
  </p:clrMapOvr>
</p:sld>
</file>

<file path=ppt/theme/theme1.xml><?xml version="1.0" encoding="utf-8"?>
<a:theme xmlns:a="http://schemas.openxmlformats.org/drawingml/2006/main" name="Pagrindas">
  <a:themeElements>
    <a:clrScheme name="Žalia">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Pagrinda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Pagrinda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TM03457444[[fn=Pagrindas]]</Template>
  <TotalTime>755</TotalTime>
  <Words>1294</Words>
  <Application>Microsoft Office PowerPoint</Application>
  <PresentationFormat>Plačiaekranė</PresentationFormat>
  <Paragraphs>123</Paragraphs>
  <Slides>26</Slides>
  <Notes>0</Notes>
  <HiddenSlides>0</HiddenSlides>
  <MMClips>0</MMClips>
  <ScaleCrop>false</ScaleCrop>
  <HeadingPairs>
    <vt:vector size="6" baseType="variant">
      <vt:variant>
        <vt:lpstr>Naudojami šriftai</vt:lpstr>
      </vt:variant>
      <vt:variant>
        <vt:i4>1</vt:i4>
      </vt:variant>
      <vt:variant>
        <vt:lpstr>Tema</vt:lpstr>
      </vt:variant>
      <vt:variant>
        <vt:i4>1</vt:i4>
      </vt:variant>
      <vt:variant>
        <vt:lpstr>Skaidrių pavadinimai</vt:lpstr>
      </vt:variant>
      <vt:variant>
        <vt:i4>26</vt:i4>
      </vt:variant>
    </vt:vector>
  </HeadingPairs>
  <TitlesOfParts>
    <vt:vector size="28" baseType="lpstr">
      <vt:lpstr>Corbel</vt:lpstr>
      <vt:lpstr>Pagrindas</vt:lpstr>
      <vt:lpstr>    ĮTRAUKTIES ĮGYVENDINIMAS IR TOBULINIMO GALIMYBĖS Elektrėnų ,,Ąžuolyno“ progimnazijoje  2025-2026 m. m. Tėvų (GLOBĖJŲ, RŪPINTOJŲ) apklausos rezultatai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14. Kokių pokyčių norėtumėte Jūsų vaiko ugdymo procese? Ar šie siūlymai, Jūsų manymu, galėtų būti realiai įgyvendinami progimnazijoje?</vt:lpstr>
      <vt:lpstr>14. Kokių pokyčių tikėtumėtės Jūsų vaiko ugdymosi procese? Kaip vertinate šių siūlymų įgyvendinimo galimybes progimnazijoje?</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Owner</dc:creator>
  <cp:lastModifiedBy>AURELIJA NAUJALIENĖ</cp:lastModifiedBy>
  <cp:revision>53</cp:revision>
  <dcterms:created xsi:type="dcterms:W3CDTF">2024-06-10T06:45:09Z</dcterms:created>
  <dcterms:modified xsi:type="dcterms:W3CDTF">2026-06-11T05:05:33Z</dcterms:modified>
</cp:coreProperties>
</file>